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Montserrat Ultra-Bold" charset="1" panose="00000900000000000000"/>
      <p:regular r:id="rId37"/>
    </p:embeddedFont>
    <p:embeddedFont>
      <p:font typeface="Montserrat Bold" charset="1" panose="00000800000000000000"/>
      <p:regular r:id="rId38"/>
    </p:embeddedFont>
    <p:embeddedFont>
      <p:font typeface="Poppins Ultra-Bold" charset="1" panose="00000900000000000000"/>
      <p:regular r:id="rId39"/>
    </p:embeddedFont>
    <p:embeddedFont>
      <p:font typeface="Lato Bold Italics" charset="1" panose="020F0502020204030203"/>
      <p:regular r:id="rId40"/>
    </p:embeddedFont>
    <p:embeddedFont>
      <p:font typeface="Lato Bold" charset="1" panose="020F0502020204030203"/>
      <p:regular r:id="rId41"/>
    </p:embeddedFont>
    <p:embeddedFont>
      <p:font typeface="Lato" charset="1" panose="020F0502020204030203"/>
      <p:regular r:id="rId42"/>
    </p:embeddedFont>
    <p:embeddedFont>
      <p:font typeface="Livvic Heavy" charset="1" panose="00000000000000000000"/>
      <p:regular r:id="rId43"/>
    </p:embeddedFont>
    <p:embeddedFont>
      <p:font typeface="Roboto" charset="1" panose="0200000000000000000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13" Target="../media/image42.png" Type="http://schemas.openxmlformats.org/officeDocument/2006/relationships/image"/><Relationship Id="rId14" Target="../media/image43.svg" Type="http://schemas.openxmlformats.org/officeDocument/2006/relationships/image"/><Relationship Id="rId15" Target="../media/image44.png" Type="http://schemas.openxmlformats.org/officeDocument/2006/relationships/image"/><Relationship Id="rId16" Target="../media/image45.svg" Type="http://schemas.openxmlformats.org/officeDocument/2006/relationships/image"/><Relationship Id="rId17" Target="../media/image46.png" Type="http://schemas.openxmlformats.org/officeDocument/2006/relationships/image"/><Relationship Id="rId18" Target="../media/image47.svg" Type="http://schemas.openxmlformats.org/officeDocument/2006/relationships/image"/><Relationship Id="rId2" Target="../media/image33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12" Target="../media/image70.png" Type="http://schemas.openxmlformats.org/officeDocument/2006/relationships/image"/><Relationship Id="rId13" Target="../media/image71.svg" Type="http://schemas.openxmlformats.org/officeDocument/2006/relationships/image"/><Relationship Id="rId14" Target="../media/image72.png" Type="http://schemas.openxmlformats.org/officeDocument/2006/relationships/image"/><Relationship Id="rId15" Target="../media/image73.svg" Type="http://schemas.openxmlformats.org/officeDocument/2006/relationships/image"/><Relationship Id="rId16" Target="../media/image74.png" Type="http://schemas.openxmlformats.org/officeDocument/2006/relationships/image"/><Relationship Id="rId17" Target="../media/image75.svg" Type="http://schemas.openxmlformats.org/officeDocument/2006/relationships/image"/><Relationship Id="rId18" Target="../media/image76.png" Type="http://schemas.openxmlformats.org/officeDocument/2006/relationships/image"/><Relationship Id="rId19" Target="../media/image77.svg" Type="http://schemas.openxmlformats.org/officeDocument/2006/relationships/image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66.png" Type="http://schemas.openxmlformats.org/officeDocument/2006/relationships/image"/><Relationship Id="rId7" Target="../media/image67.svg" Type="http://schemas.openxmlformats.org/officeDocument/2006/relationships/image"/><Relationship Id="rId8" Target="../media/image68.png" Type="http://schemas.openxmlformats.org/officeDocument/2006/relationships/image"/><Relationship Id="rId9" Target="../media/image6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80.png" Type="http://schemas.openxmlformats.org/officeDocument/2006/relationships/image"/><Relationship Id="rId7" Target="../media/image81.svg" Type="http://schemas.openxmlformats.org/officeDocument/2006/relationships/image"/><Relationship Id="rId8" Target="../media/image82.png" Type="http://schemas.openxmlformats.org/officeDocument/2006/relationships/image"/><Relationship Id="rId9" Target="../media/image8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84.png" Type="http://schemas.openxmlformats.org/officeDocument/2006/relationships/image"/><Relationship Id="rId5" Target="../media/image85.png" Type="http://schemas.openxmlformats.org/officeDocument/2006/relationships/image"/><Relationship Id="rId6" Target="../media/image86.png" Type="http://schemas.openxmlformats.org/officeDocument/2006/relationships/image"/><Relationship Id="rId7" Target="../media/image87.png" Type="http://schemas.openxmlformats.org/officeDocument/2006/relationships/image"/><Relationship Id="rId8" Target="../media/image88.png" Type="http://schemas.openxmlformats.org/officeDocument/2006/relationships/image"/><Relationship Id="rId9" Target="../media/image89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-356" t="-9130" r="-5981" b="-406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870456" y="2773804"/>
            <a:ext cx="2132285" cy="2132285"/>
            <a:chOff x="0" y="0"/>
            <a:chExt cx="2843046" cy="28430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20260" y="209962"/>
              <a:ext cx="2381882" cy="2381882"/>
            </a:xfrm>
            <a:custGeom>
              <a:avLst/>
              <a:gdLst/>
              <a:ahLst/>
              <a:cxnLst/>
              <a:rect r="r" b="b" t="t" l="l"/>
              <a:pathLst>
                <a:path h="2381882" w="2381882">
                  <a:moveTo>
                    <a:pt x="0" y="0"/>
                  </a:moveTo>
                  <a:lnTo>
                    <a:pt x="2381883" y="0"/>
                  </a:lnTo>
                  <a:lnTo>
                    <a:pt x="2381883" y="2381882"/>
                  </a:lnTo>
                  <a:lnTo>
                    <a:pt x="0" y="2381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4016042">
              <a:off x="337917" y="337917"/>
              <a:ext cx="2167212" cy="2167212"/>
            </a:xfrm>
            <a:custGeom>
              <a:avLst/>
              <a:gdLst/>
              <a:ahLst/>
              <a:cxnLst/>
              <a:rect r="r" b="b" t="t" l="l"/>
              <a:pathLst>
                <a:path h="2167212" w="2167212">
                  <a:moveTo>
                    <a:pt x="0" y="0"/>
                  </a:moveTo>
                  <a:lnTo>
                    <a:pt x="2167212" y="0"/>
                  </a:lnTo>
                  <a:lnTo>
                    <a:pt x="2167212" y="2167212"/>
                  </a:lnTo>
                  <a:lnTo>
                    <a:pt x="0" y="2167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773798" y="4387333"/>
            <a:ext cx="14325600" cy="2248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0"/>
              </a:lnSpc>
            </a:pPr>
            <a:r>
              <a:rPr lang="en-US" b="true" sz="13085" spc="2172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NBA API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34525" y="6588600"/>
            <a:ext cx="5018951" cy="1517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Grupo : Alan Mateus; </a:t>
            </a:r>
          </a:p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Lucas Rickelme;</a:t>
            </a:r>
          </a:p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Pedro Henrique Gregório.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3181" y="2884540"/>
            <a:ext cx="12907869" cy="703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9. Licenciamento e Instalação</a:t>
            </a:r>
          </a:p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10. Interligação com Outros Sistemas</a:t>
            </a:r>
          </a:p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11. Proposta de Solução Tecnológica Escolhida</a:t>
            </a:r>
          </a:p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12. Valor da Proposta</a:t>
            </a:r>
          </a:p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13. Cronograma de Execução</a:t>
            </a:r>
          </a:p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14. Termo de Aceitação</a:t>
            </a:r>
          </a:p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15. Restrições</a:t>
            </a:r>
          </a:p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16. Documentação</a:t>
            </a:r>
          </a:p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17. Versionamento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7324" y="1000125"/>
            <a:ext cx="17573351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ESTRUTURA - DOC DE VISÃO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47060" y="0"/>
            <a:ext cx="6540940" cy="10287000"/>
            <a:chOff x="0" y="0"/>
            <a:chExt cx="8721254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4024" r="0" b="14024"/>
            <a:stretch>
              <a:fillRect/>
            </a:stretch>
          </p:blipFill>
          <p:spPr>
            <a:xfrm flipH="false" flipV="false">
              <a:off x="0" y="0"/>
              <a:ext cx="8721254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18041"/>
            <a:ext cx="1607215" cy="1518818"/>
          </a:xfrm>
          <a:custGeom>
            <a:avLst/>
            <a:gdLst/>
            <a:ahLst/>
            <a:cxnLst/>
            <a:rect r="r" b="b" t="t" l="l"/>
            <a:pathLst>
              <a:path h="1518818" w="1607215">
                <a:moveTo>
                  <a:pt x="0" y="0"/>
                </a:moveTo>
                <a:lnTo>
                  <a:pt x="1607215" y="0"/>
                </a:lnTo>
                <a:lnTo>
                  <a:pt x="1607215" y="1518818"/>
                </a:lnTo>
                <a:lnTo>
                  <a:pt x="0" y="1518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1174" y="6252562"/>
            <a:ext cx="2445878" cy="4034438"/>
          </a:xfrm>
          <a:custGeom>
            <a:avLst/>
            <a:gdLst/>
            <a:ahLst/>
            <a:cxnLst/>
            <a:rect r="r" b="b" t="t" l="l"/>
            <a:pathLst>
              <a:path h="4034438" w="2445878">
                <a:moveTo>
                  <a:pt x="0" y="0"/>
                </a:moveTo>
                <a:lnTo>
                  <a:pt x="2445878" y="0"/>
                </a:lnTo>
                <a:lnTo>
                  <a:pt x="2445878" y="4034438"/>
                </a:lnTo>
                <a:lnTo>
                  <a:pt x="0" y="40344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1174" y="3347301"/>
            <a:ext cx="8812265" cy="244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0"/>
              </a:lnSpc>
            </a:pPr>
            <a:r>
              <a:rPr lang="en-US" sz="8743" b="true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ESQUEMA CONCEITUAL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5050" y="519638"/>
            <a:ext cx="17058968" cy="9041253"/>
          </a:xfrm>
          <a:custGeom>
            <a:avLst/>
            <a:gdLst/>
            <a:ahLst/>
            <a:cxnLst/>
            <a:rect r="r" b="b" t="t" l="l"/>
            <a:pathLst>
              <a:path h="9041253" w="17058968">
                <a:moveTo>
                  <a:pt x="0" y="0"/>
                </a:moveTo>
                <a:lnTo>
                  <a:pt x="17058968" y="0"/>
                </a:lnTo>
                <a:lnTo>
                  <a:pt x="17058968" y="9041253"/>
                </a:lnTo>
                <a:lnTo>
                  <a:pt x="0" y="90412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47060" y="0"/>
            <a:ext cx="6540940" cy="10287000"/>
            <a:chOff x="0" y="0"/>
            <a:chExt cx="8721254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4024" r="0" b="14024"/>
            <a:stretch>
              <a:fillRect/>
            </a:stretch>
          </p:blipFill>
          <p:spPr>
            <a:xfrm flipH="false" flipV="false">
              <a:off x="0" y="0"/>
              <a:ext cx="8721254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18041"/>
            <a:ext cx="1607215" cy="1518818"/>
          </a:xfrm>
          <a:custGeom>
            <a:avLst/>
            <a:gdLst/>
            <a:ahLst/>
            <a:cxnLst/>
            <a:rect r="r" b="b" t="t" l="l"/>
            <a:pathLst>
              <a:path h="1518818" w="1607215">
                <a:moveTo>
                  <a:pt x="0" y="0"/>
                </a:moveTo>
                <a:lnTo>
                  <a:pt x="1607215" y="0"/>
                </a:lnTo>
                <a:lnTo>
                  <a:pt x="1607215" y="1518818"/>
                </a:lnTo>
                <a:lnTo>
                  <a:pt x="0" y="1518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1174" y="6252562"/>
            <a:ext cx="2445878" cy="4034438"/>
          </a:xfrm>
          <a:custGeom>
            <a:avLst/>
            <a:gdLst/>
            <a:ahLst/>
            <a:cxnLst/>
            <a:rect r="r" b="b" t="t" l="l"/>
            <a:pathLst>
              <a:path h="4034438" w="2445878">
                <a:moveTo>
                  <a:pt x="0" y="0"/>
                </a:moveTo>
                <a:lnTo>
                  <a:pt x="2445878" y="0"/>
                </a:lnTo>
                <a:lnTo>
                  <a:pt x="2445878" y="4034438"/>
                </a:lnTo>
                <a:lnTo>
                  <a:pt x="0" y="40344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1174" y="3347301"/>
            <a:ext cx="8812265" cy="244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0"/>
              </a:lnSpc>
            </a:pPr>
            <a:r>
              <a:rPr lang="en-US" sz="8743" b="true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ESQUEMA LÓGICO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0718" y="392264"/>
            <a:ext cx="15559166" cy="9413295"/>
          </a:xfrm>
          <a:custGeom>
            <a:avLst/>
            <a:gdLst/>
            <a:ahLst/>
            <a:cxnLst/>
            <a:rect r="r" b="b" t="t" l="l"/>
            <a:pathLst>
              <a:path h="9413295" w="15559166">
                <a:moveTo>
                  <a:pt x="0" y="0"/>
                </a:moveTo>
                <a:lnTo>
                  <a:pt x="15559166" y="0"/>
                </a:lnTo>
                <a:lnTo>
                  <a:pt x="15559166" y="9413296"/>
                </a:lnTo>
                <a:lnTo>
                  <a:pt x="0" y="9413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95018" y="0"/>
            <a:ext cx="6892982" cy="10674246"/>
            <a:chOff x="0" y="0"/>
            <a:chExt cx="9190642" cy="1423232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6156" r="0" b="6156"/>
            <a:stretch>
              <a:fillRect/>
            </a:stretch>
          </p:blipFill>
          <p:spPr>
            <a:xfrm flipH="false" flipV="false">
              <a:off x="0" y="0"/>
              <a:ext cx="9190642" cy="14232327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18041"/>
            <a:ext cx="1607215" cy="1518818"/>
          </a:xfrm>
          <a:custGeom>
            <a:avLst/>
            <a:gdLst/>
            <a:ahLst/>
            <a:cxnLst/>
            <a:rect r="r" b="b" t="t" l="l"/>
            <a:pathLst>
              <a:path h="1518818" w="1607215">
                <a:moveTo>
                  <a:pt x="0" y="0"/>
                </a:moveTo>
                <a:lnTo>
                  <a:pt x="1607215" y="0"/>
                </a:lnTo>
                <a:lnTo>
                  <a:pt x="1607215" y="1518818"/>
                </a:lnTo>
                <a:lnTo>
                  <a:pt x="0" y="1518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3607" y="5972839"/>
            <a:ext cx="1221863" cy="1228003"/>
          </a:xfrm>
          <a:custGeom>
            <a:avLst/>
            <a:gdLst/>
            <a:ahLst/>
            <a:cxnLst/>
            <a:rect r="r" b="b" t="t" l="l"/>
            <a:pathLst>
              <a:path h="1228003" w="1221863">
                <a:moveTo>
                  <a:pt x="0" y="0"/>
                </a:moveTo>
                <a:lnTo>
                  <a:pt x="1221864" y="0"/>
                </a:lnTo>
                <a:lnTo>
                  <a:pt x="1221864" y="1228004"/>
                </a:lnTo>
                <a:lnTo>
                  <a:pt x="0" y="1228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96505" y="5982347"/>
            <a:ext cx="1128631" cy="1218495"/>
          </a:xfrm>
          <a:custGeom>
            <a:avLst/>
            <a:gdLst/>
            <a:ahLst/>
            <a:cxnLst/>
            <a:rect r="r" b="b" t="t" l="l"/>
            <a:pathLst>
              <a:path h="1218495" w="1128631">
                <a:moveTo>
                  <a:pt x="0" y="0"/>
                </a:moveTo>
                <a:lnTo>
                  <a:pt x="1128631" y="0"/>
                </a:lnTo>
                <a:lnTo>
                  <a:pt x="1128631" y="1218496"/>
                </a:lnTo>
                <a:lnTo>
                  <a:pt x="0" y="1218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25136" y="5982347"/>
            <a:ext cx="1600650" cy="1218495"/>
          </a:xfrm>
          <a:custGeom>
            <a:avLst/>
            <a:gdLst/>
            <a:ahLst/>
            <a:cxnLst/>
            <a:rect r="r" b="b" t="t" l="l"/>
            <a:pathLst>
              <a:path h="1218495" w="1600650">
                <a:moveTo>
                  <a:pt x="0" y="0"/>
                </a:moveTo>
                <a:lnTo>
                  <a:pt x="1600650" y="0"/>
                </a:lnTo>
                <a:lnTo>
                  <a:pt x="1600650" y="1218496"/>
                </a:lnTo>
                <a:lnTo>
                  <a:pt x="0" y="12184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03275" y="5982347"/>
            <a:ext cx="1409473" cy="1228003"/>
          </a:xfrm>
          <a:custGeom>
            <a:avLst/>
            <a:gdLst/>
            <a:ahLst/>
            <a:cxnLst/>
            <a:rect r="r" b="b" t="t" l="l"/>
            <a:pathLst>
              <a:path h="1228003" w="1409473">
                <a:moveTo>
                  <a:pt x="0" y="0"/>
                </a:moveTo>
                <a:lnTo>
                  <a:pt x="1409473" y="0"/>
                </a:lnTo>
                <a:lnTo>
                  <a:pt x="1409473" y="1228004"/>
                </a:lnTo>
                <a:lnTo>
                  <a:pt x="0" y="12280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23820" y="5982347"/>
            <a:ext cx="1347644" cy="1218495"/>
          </a:xfrm>
          <a:custGeom>
            <a:avLst/>
            <a:gdLst/>
            <a:ahLst/>
            <a:cxnLst/>
            <a:rect r="r" b="b" t="t" l="l"/>
            <a:pathLst>
              <a:path h="1218495" w="1347644">
                <a:moveTo>
                  <a:pt x="0" y="0"/>
                </a:moveTo>
                <a:lnTo>
                  <a:pt x="1347645" y="0"/>
                </a:lnTo>
                <a:lnTo>
                  <a:pt x="1347645" y="1218496"/>
                </a:lnTo>
                <a:lnTo>
                  <a:pt x="0" y="1218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45250" y="5972839"/>
            <a:ext cx="1181823" cy="1237511"/>
          </a:xfrm>
          <a:custGeom>
            <a:avLst/>
            <a:gdLst/>
            <a:ahLst/>
            <a:cxnLst/>
            <a:rect r="r" b="b" t="t" l="l"/>
            <a:pathLst>
              <a:path h="1237511" w="1181823">
                <a:moveTo>
                  <a:pt x="0" y="0"/>
                </a:moveTo>
                <a:lnTo>
                  <a:pt x="1181823" y="0"/>
                </a:lnTo>
                <a:lnTo>
                  <a:pt x="1181823" y="1237512"/>
                </a:lnTo>
                <a:lnTo>
                  <a:pt x="0" y="12375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212733" y="7530287"/>
            <a:ext cx="1355766" cy="1218495"/>
          </a:xfrm>
          <a:custGeom>
            <a:avLst/>
            <a:gdLst/>
            <a:ahLst/>
            <a:cxnLst/>
            <a:rect r="r" b="b" t="t" l="l"/>
            <a:pathLst>
              <a:path h="1218495" w="1355766">
                <a:moveTo>
                  <a:pt x="0" y="0"/>
                </a:moveTo>
                <a:lnTo>
                  <a:pt x="1355766" y="0"/>
                </a:lnTo>
                <a:lnTo>
                  <a:pt x="1355766" y="1218495"/>
                </a:lnTo>
                <a:lnTo>
                  <a:pt x="0" y="121849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83073" y="7530287"/>
            <a:ext cx="1355766" cy="1218495"/>
          </a:xfrm>
          <a:custGeom>
            <a:avLst/>
            <a:gdLst/>
            <a:ahLst/>
            <a:cxnLst/>
            <a:rect r="r" b="b" t="t" l="l"/>
            <a:pathLst>
              <a:path h="1218495" w="1355766">
                <a:moveTo>
                  <a:pt x="0" y="0"/>
                </a:moveTo>
                <a:lnTo>
                  <a:pt x="1355766" y="0"/>
                </a:lnTo>
                <a:lnTo>
                  <a:pt x="1355766" y="1218495"/>
                </a:lnTo>
                <a:lnTo>
                  <a:pt x="0" y="121849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7961" y="3992867"/>
            <a:ext cx="10441757" cy="153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8"/>
              </a:lnSpc>
            </a:pPr>
            <a:r>
              <a:rPr lang="en-US" b="true" sz="10360" u="sng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DIAGRAMAS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9392" y="1879480"/>
            <a:ext cx="5768367" cy="7809055"/>
          </a:xfrm>
          <a:custGeom>
            <a:avLst/>
            <a:gdLst/>
            <a:ahLst/>
            <a:cxnLst/>
            <a:rect r="r" b="b" t="t" l="l"/>
            <a:pathLst>
              <a:path h="7809055" w="5768367">
                <a:moveTo>
                  <a:pt x="0" y="0"/>
                </a:moveTo>
                <a:lnTo>
                  <a:pt x="5768367" y="0"/>
                </a:lnTo>
                <a:lnTo>
                  <a:pt x="5768367" y="7809055"/>
                </a:lnTo>
                <a:lnTo>
                  <a:pt x="0" y="780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745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76521" y="670178"/>
            <a:ext cx="10409309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CLASSE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870630" y="1900057"/>
            <a:ext cx="5350368" cy="6486886"/>
          </a:xfrm>
          <a:custGeom>
            <a:avLst/>
            <a:gdLst/>
            <a:ahLst/>
            <a:cxnLst/>
            <a:rect r="r" b="b" t="t" l="l"/>
            <a:pathLst>
              <a:path h="6486886" w="5350368">
                <a:moveTo>
                  <a:pt x="0" y="0"/>
                </a:moveTo>
                <a:lnTo>
                  <a:pt x="5350369" y="0"/>
                </a:lnTo>
                <a:lnTo>
                  <a:pt x="5350369" y="6486886"/>
                </a:lnTo>
                <a:lnTo>
                  <a:pt x="0" y="6486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7946" r="0" b="-203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88096" y="2064067"/>
            <a:ext cx="10552777" cy="7645481"/>
          </a:xfrm>
          <a:custGeom>
            <a:avLst/>
            <a:gdLst/>
            <a:ahLst/>
            <a:cxnLst/>
            <a:rect r="r" b="b" t="t" l="l"/>
            <a:pathLst>
              <a:path h="7645481" w="10552777">
                <a:moveTo>
                  <a:pt x="0" y="0"/>
                </a:moveTo>
                <a:lnTo>
                  <a:pt x="10552778" y="0"/>
                </a:lnTo>
                <a:lnTo>
                  <a:pt x="10552778" y="7645481"/>
                </a:lnTo>
                <a:lnTo>
                  <a:pt x="0" y="7645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55541" b="-6501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76521" y="670178"/>
            <a:ext cx="10409309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OBJETO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8842" y="3377678"/>
            <a:ext cx="15025631" cy="4695510"/>
          </a:xfrm>
          <a:custGeom>
            <a:avLst/>
            <a:gdLst/>
            <a:ahLst/>
            <a:cxnLst/>
            <a:rect r="r" b="b" t="t" l="l"/>
            <a:pathLst>
              <a:path h="4695510" w="15025631">
                <a:moveTo>
                  <a:pt x="0" y="0"/>
                </a:moveTo>
                <a:lnTo>
                  <a:pt x="15025631" y="0"/>
                </a:lnTo>
                <a:lnTo>
                  <a:pt x="15025631" y="4695510"/>
                </a:lnTo>
                <a:lnTo>
                  <a:pt x="0" y="4695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87003" y="919027"/>
            <a:ext cx="10409309" cy="219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ATIVIDADES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14059" y="8530388"/>
            <a:ext cx="852975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b="true" sz="2599" spc="10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1- Diagrama de atividades referente a criação de um jogo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0733" y="3307045"/>
            <a:ext cx="15614512" cy="5074716"/>
          </a:xfrm>
          <a:custGeom>
            <a:avLst/>
            <a:gdLst/>
            <a:ahLst/>
            <a:cxnLst/>
            <a:rect r="r" b="b" t="t" l="l"/>
            <a:pathLst>
              <a:path h="5074716" w="15614512">
                <a:moveTo>
                  <a:pt x="0" y="0"/>
                </a:moveTo>
                <a:lnTo>
                  <a:pt x="15614513" y="0"/>
                </a:lnTo>
                <a:lnTo>
                  <a:pt x="15614513" y="5074717"/>
                </a:lnTo>
                <a:lnTo>
                  <a:pt x="0" y="5074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76521" y="883710"/>
            <a:ext cx="10409309" cy="219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ATIVIDADES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14824" y="8530388"/>
            <a:ext cx="882899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b="true" sz="2599" spc="10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2- Diagrama de atividades referente a exclusão de um jogo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6102" y="1904171"/>
            <a:ext cx="9867759" cy="99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92"/>
              </a:lnSpc>
            </a:pPr>
            <a:r>
              <a:rPr lang="en-US" sz="6755" b="true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PROBLEMÁTICA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14565010" y="3751193"/>
            <a:ext cx="3751193" cy="3751193"/>
          </a:xfrm>
          <a:custGeom>
            <a:avLst/>
            <a:gdLst/>
            <a:ahLst/>
            <a:cxnLst/>
            <a:rect r="r" b="b" t="t" l="l"/>
            <a:pathLst>
              <a:path h="3751193" w="3751193">
                <a:moveTo>
                  <a:pt x="0" y="0"/>
                </a:moveTo>
                <a:lnTo>
                  <a:pt x="3751193" y="0"/>
                </a:lnTo>
                <a:lnTo>
                  <a:pt x="3751193" y="3751193"/>
                </a:lnTo>
                <a:lnTo>
                  <a:pt x="0" y="3751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565010" y="0"/>
            <a:ext cx="3751193" cy="3751193"/>
          </a:xfrm>
          <a:custGeom>
            <a:avLst/>
            <a:gdLst/>
            <a:ahLst/>
            <a:cxnLst/>
            <a:rect r="r" b="b" t="t" l="l"/>
            <a:pathLst>
              <a:path h="3751193" w="3751193">
                <a:moveTo>
                  <a:pt x="0" y="0"/>
                </a:moveTo>
                <a:lnTo>
                  <a:pt x="3751193" y="0"/>
                </a:lnTo>
                <a:lnTo>
                  <a:pt x="3751193" y="3751193"/>
                </a:lnTo>
                <a:lnTo>
                  <a:pt x="0" y="3751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104830" y="4155467"/>
            <a:ext cx="4637199" cy="5102833"/>
          </a:xfrm>
          <a:custGeom>
            <a:avLst/>
            <a:gdLst/>
            <a:ahLst/>
            <a:cxnLst/>
            <a:rect r="r" b="b" t="t" l="l"/>
            <a:pathLst>
              <a:path h="5102833" w="4637199">
                <a:moveTo>
                  <a:pt x="0" y="0"/>
                </a:moveTo>
                <a:lnTo>
                  <a:pt x="4637200" y="0"/>
                </a:lnTo>
                <a:lnTo>
                  <a:pt x="4637200" y="5102833"/>
                </a:lnTo>
                <a:lnTo>
                  <a:pt x="0" y="5102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0157" y="3263477"/>
            <a:ext cx="8115300" cy="4726625"/>
            <a:chOff x="0" y="0"/>
            <a:chExt cx="2137363" cy="12448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37363" cy="1244872"/>
            </a:xfrm>
            <a:custGeom>
              <a:avLst/>
              <a:gdLst/>
              <a:ahLst/>
              <a:cxnLst/>
              <a:rect r="r" b="b" t="t" l="l"/>
              <a:pathLst>
                <a:path h="1244872" w="2137363">
                  <a:moveTo>
                    <a:pt x="35298" y="0"/>
                  </a:moveTo>
                  <a:lnTo>
                    <a:pt x="2102065" y="0"/>
                  </a:lnTo>
                  <a:cubicBezTo>
                    <a:pt x="2111427" y="0"/>
                    <a:pt x="2120405" y="3719"/>
                    <a:pt x="2127024" y="10338"/>
                  </a:cubicBezTo>
                  <a:cubicBezTo>
                    <a:pt x="2133644" y="16958"/>
                    <a:pt x="2137363" y="25936"/>
                    <a:pt x="2137363" y="35298"/>
                  </a:cubicBezTo>
                  <a:lnTo>
                    <a:pt x="2137363" y="1209575"/>
                  </a:lnTo>
                  <a:cubicBezTo>
                    <a:pt x="2137363" y="1218936"/>
                    <a:pt x="2133644" y="1227914"/>
                    <a:pt x="2127024" y="1234534"/>
                  </a:cubicBezTo>
                  <a:cubicBezTo>
                    <a:pt x="2120405" y="1241154"/>
                    <a:pt x="2111427" y="1244872"/>
                    <a:pt x="2102065" y="1244872"/>
                  </a:cubicBezTo>
                  <a:lnTo>
                    <a:pt x="35298" y="1244872"/>
                  </a:lnTo>
                  <a:cubicBezTo>
                    <a:pt x="25936" y="1244872"/>
                    <a:pt x="16958" y="1241154"/>
                    <a:pt x="10338" y="1234534"/>
                  </a:cubicBezTo>
                  <a:cubicBezTo>
                    <a:pt x="3719" y="1227914"/>
                    <a:pt x="0" y="1218936"/>
                    <a:pt x="0" y="1209575"/>
                  </a:cubicBezTo>
                  <a:lnTo>
                    <a:pt x="0" y="35298"/>
                  </a:lnTo>
                  <a:cubicBezTo>
                    <a:pt x="0" y="25936"/>
                    <a:pt x="3719" y="16958"/>
                    <a:pt x="10338" y="10338"/>
                  </a:cubicBezTo>
                  <a:cubicBezTo>
                    <a:pt x="16958" y="3719"/>
                    <a:pt x="25936" y="0"/>
                    <a:pt x="35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24715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37363" cy="1282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88974" y="3703568"/>
            <a:ext cx="7737666" cy="401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0"/>
              </a:lnSpc>
            </a:pPr>
            <a:r>
              <a:rPr lang="en-US" b="true" sz="2564" i="true" spc="10">
                <a:solidFill>
                  <a:srgbClr val="333333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Devido ao grande volume de dados da NBA, a filtragem eficiente de informações específicas, como o desempenho de jogadores em diferentes temporadas ou jogos, torna-se um desafio. A necessidade de combinar dados de múltiplas tabelas (como jogadores, equipes e estatísticas) para gerar análises precisas e rápidas aumenta a complexidade, exigindo sistemas e processos de consulta otimizados.</a:t>
            </a:r>
          </a:p>
          <a:p>
            <a:pPr algn="just">
              <a:lnSpc>
                <a:spcPts val="3590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9256828"/>
            <a:ext cx="1028700" cy="1030172"/>
            <a:chOff x="0" y="0"/>
            <a:chExt cx="270933" cy="2713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F4616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-1472"/>
            <a:ext cx="1028700" cy="1030172"/>
            <a:chOff x="0" y="0"/>
            <a:chExt cx="270933" cy="27132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F4616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13300" y="2684802"/>
            <a:ext cx="12655924" cy="5979924"/>
          </a:xfrm>
          <a:custGeom>
            <a:avLst/>
            <a:gdLst/>
            <a:ahLst/>
            <a:cxnLst/>
            <a:rect r="r" b="b" t="t" l="l"/>
            <a:pathLst>
              <a:path h="5979924" w="12655924">
                <a:moveTo>
                  <a:pt x="0" y="0"/>
                </a:moveTo>
                <a:lnTo>
                  <a:pt x="12655924" y="0"/>
                </a:lnTo>
                <a:lnTo>
                  <a:pt x="12655924" y="5979925"/>
                </a:lnTo>
                <a:lnTo>
                  <a:pt x="0" y="5979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76521" y="670178"/>
            <a:ext cx="10409309" cy="219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ATIVIDADES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29503" y="8809990"/>
            <a:ext cx="882899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b="true" sz="2599" spc="10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3- Diagrama de atividades referente a leitura de um jogo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4457" y="3370615"/>
            <a:ext cx="16664843" cy="5228595"/>
          </a:xfrm>
          <a:custGeom>
            <a:avLst/>
            <a:gdLst/>
            <a:ahLst/>
            <a:cxnLst/>
            <a:rect r="r" b="b" t="t" l="l"/>
            <a:pathLst>
              <a:path h="5228595" w="16664843">
                <a:moveTo>
                  <a:pt x="0" y="0"/>
                </a:moveTo>
                <a:lnTo>
                  <a:pt x="16664843" y="0"/>
                </a:lnTo>
                <a:lnTo>
                  <a:pt x="16664843" y="5228595"/>
                </a:lnTo>
                <a:lnTo>
                  <a:pt x="0" y="5228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76521" y="915495"/>
            <a:ext cx="10409309" cy="219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ATIVIDADES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29503" y="8809990"/>
            <a:ext cx="935632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b="true" sz="2599" spc="10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4- Diagrama de atividades referente a atualização de um jogo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68889" y="2607780"/>
            <a:ext cx="14820100" cy="6650520"/>
          </a:xfrm>
          <a:custGeom>
            <a:avLst/>
            <a:gdLst/>
            <a:ahLst/>
            <a:cxnLst/>
            <a:rect r="r" b="b" t="t" l="l"/>
            <a:pathLst>
              <a:path h="6650520" w="14820100">
                <a:moveTo>
                  <a:pt x="0" y="0"/>
                </a:moveTo>
                <a:lnTo>
                  <a:pt x="14820100" y="0"/>
                </a:lnTo>
                <a:lnTo>
                  <a:pt x="14820100" y="6650520"/>
                </a:lnTo>
                <a:lnTo>
                  <a:pt x="0" y="6650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17162" y="915495"/>
            <a:ext cx="17376462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CASO DE USO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89656" y="2315043"/>
            <a:ext cx="10908688" cy="6272495"/>
          </a:xfrm>
          <a:custGeom>
            <a:avLst/>
            <a:gdLst/>
            <a:ahLst/>
            <a:cxnLst/>
            <a:rect r="r" b="b" t="t" l="l"/>
            <a:pathLst>
              <a:path h="6272495" w="10908688">
                <a:moveTo>
                  <a:pt x="0" y="0"/>
                </a:moveTo>
                <a:lnTo>
                  <a:pt x="10908688" y="0"/>
                </a:lnTo>
                <a:lnTo>
                  <a:pt x="10908688" y="6272495"/>
                </a:lnTo>
                <a:lnTo>
                  <a:pt x="0" y="6272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17162" y="915495"/>
            <a:ext cx="17376462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SEQUÊNCIA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14059" y="8530388"/>
            <a:ext cx="852975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b="true" sz="2599" spc="10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1- Diagrama de sequência referente a criação de um time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00338" y="2261694"/>
            <a:ext cx="10581181" cy="6573559"/>
          </a:xfrm>
          <a:custGeom>
            <a:avLst/>
            <a:gdLst/>
            <a:ahLst/>
            <a:cxnLst/>
            <a:rect r="r" b="b" t="t" l="l"/>
            <a:pathLst>
              <a:path h="6573559" w="10581181">
                <a:moveTo>
                  <a:pt x="0" y="0"/>
                </a:moveTo>
                <a:lnTo>
                  <a:pt x="10581181" y="0"/>
                </a:lnTo>
                <a:lnTo>
                  <a:pt x="10581181" y="6573559"/>
                </a:lnTo>
                <a:lnTo>
                  <a:pt x="0" y="6573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17162" y="915495"/>
            <a:ext cx="17376462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SEQUÊNCIA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38039" y="8530388"/>
            <a:ext cx="870578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b="true" sz="2599" spc="10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2- Diagrama de sequência referente a remoção de um time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91240" y="2247660"/>
            <a:ext cx="10070568" cy="6731038"/>
          </a:xfrm>
          <a:custGeom>
            <a:avLst/>
            <a:gdLst/>
            <a:ahLst/>
            <a:cxnLst/>
            <a:rect r="r" b="b" t="t" l="l"/>
            <a:pathLst>
              <a:path h="6731038" w="10070568">
                <a:moveTo>
                  <a:pt x="0" y="0"/>
                </a:moveTo>
                <a:lnTo>
                  <a:pt x="10070569" y="0"/>
                </a:lnTo>
                <a:lnTo>
                  <a:pt x="10070569" y="6731038"/>
                </a:lnTo>
                <a:lnTo>
                  <a:pt x="0" y="6731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17162" y="915495"/>
            <a:ext cx="17376462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SEQUÊNCIA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79120" y="8809990"/>
            <a:ext cx="852975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b="true" sz="2599" spc="10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3- Diagrama de sequência referente a leitura de um time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73312" y="2042717"/>
            <a:ext cx="12283191" cy="6740401"/>
          </a:xfrm>
          <a:custGeom>
            <a:avLst/>
            <a:gdLst/>
            <a:ahLst/>
            <a:cxnLst/>
            <a:rect r="r" b="b" t="t" l="l"/>
            <a:pathLst>
              <a:path h="6740401" w="12283191">
                <a:moveTo>
                  <a:pt x="0" y="0"/>
                </a:moveTo>
                <a:lnTo>
                  <a:pt x="12283191" y="0"/>
                </a:lnTo>
                <a:lnTo>
                  <a:pt x="12283191" y="6740401"/>
                </a:lnTo>
                <a:lnTo>
                  <a:pt x="0" y="6740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17162" y="915495"/>
            <a:ext cx="17376462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SEQUÊNCIA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85997" y="8530388"/>
            <a:ext cx="905782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b="true" sz="2599" spc="10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4- Diagrama de sequência referente a atualização de um time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95018" y="0"/>
            <a:ext cx="6892982" cy="10287000"/>
            <a:chOff x="0" y="0"/>
            <a:chExt cx="919064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8026" r="0" b="8026"/>
            <a:stretch>
              <a:fillRect/>
            </a:stretch>
          </p:blipFill>
          <p:spPr>
            <a:xfrm flipH="false" flipV="false">
              <a:off x="0" y="0"/>
              <a:ext cx="9190642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18041"/>
            <a:ext cx="1607215" cy="1518818"/>
          </a:xfrm>
          <a:custGeom>
            <a:avLst/>
            <a:gdLst/>
            <a:ahLst/>
            <a:cxnLst/>
            <a:rect r="r" b="b" t="t" l="l"/>
            <a:pathLst>
              <a:path h="1518818" w="1607215">
                <a:moveTo>
                  <a:pt x="0" y="0"/>
                </a:moveTo>
                <a:lnTo>
                  <a:pt x="1607215" y="0"/>
                </a:lnTo>
                <a:lnTo>
                  <a:pt x="1607215" y="1518818"/>
                </a:lnTo>
                <a:lnTo>
                  <a:pt x="0" y="1518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03108" y="6537170"/>
            <a:ext cx="2213087" cy="2113498"/>
          </a:xfrm>
          <a:custGeom>
            <a:avLst/>
            <a:gdLst/>
            <a:ahLst/>
            <a:cxnLst/>
            <a:rect r="r" b="b" t="t" l="l"/>
            <a:pathLst>
              <a:path h="2113498" w="2213087">
                <a:moveTo>
                  <a:pt x="0" y="0"/>
                </a:moveTo>
                <a:lnTo>
                  <a:pt x="2213087" y="0"/>
                </a:lnTo>
                <a:lnTo>
                  <a:pt x="2213087" y="2113498"/>
                </a:lnTo>
                <a:lnTo>
                  <a:pt x="0" y="21134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7961" y="2727480"/>
            <a:ext cx="10441757" cy="2911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8"/>
              </a:lnSpc>
            </a:pPr>
            <a:r>
              <a:rPr lang="en-US" b="true" sz="10360" u="sng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CONSISTÊNCIA DE DIAGRAMAS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39413" y="3688032"/>
            <a:ext cx="741999" cy="741999"/>
          </a:xfrm>
          <a:custGeom>
            <a:avLst/>
            <a:gdLst/>
            <a:ahLst/>
            <a:cxnLst/>
            <a:rect r="r" b="b" t="t" l="l"/>
            <a:pathLst>
              <a:path h="741999" w="741999">
                <a:moveTo>
                  <a:pt x="0" y="0"/>
                </a:moveTo>
                <a:lnTo>
                  <a:pt x="741999" y="0"/>
                </a:lnTo>
                <a:lnTo>
                  <a:pt x="741999" y="741999"/>
                </a:lnTo>
                <a:lnTo>
                  <a:pt x="0" y="74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32967" y="4925273"/>
            <a:ext cx="741999" cy="741999"/>
          </a:xfrm>
          <a:custGeom>
            <a:avLst/>
            <a:gdLst/>
            <a:ahLst/>
            <a:cxnLst/>
            <a:rect r="r" b="b" t="t" l="l"/>
            <a:pathLst>
              <a:path h="741999" w="741999">
                <a:moveTo>
                  <a:pt x="0" y="0"/>
                </a:moveTo>
                <a:lnTo>
                  <a:pt x="741999" y="0"/>
                </a:lnTo>
                <a:lnTo>
                  <a:pt x="741999" y="742000"/>
                </a:lnTo>
                <a:lnTo>
                  <a:pt x="0" y="742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32967" y="6128442"/>
            <a:ext cx="741999" cy="741999"/>
          </a:xfrm>
          <a:custGeom>
            <a:avLst/>
            <a:gdLst/>
            <a:ahLst/>
            <a:cxnLst/>
            <a:rect r="r" b="b" t="t" l="l"/>
            <a:pathLst>
              <a:path h="741999" w="741999">
                <a:moveTo>
                  <a:pt x="0" y="0"/>
                </a:moveTo>
                <a:lnTo>
                  <a:pt x="741999" y="0"/>
                </a:lnTo>
                <a:lnTo>
                  <a:pt x="741999" y="741999"/>
                </a:lnTo>
                <a:lnTo>
                  <a:pt x="0" y="7419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32967" y="7422891"/>
            <a:ext cx="741999" cy="741999"/>
          </a:xfrm>
          <a:custGeom>
            <a:avLst/>
            <a:gdLst/>
            <a:ahLst/>
            <a:cxnLst/>
            <a:rect r="r" b="b" t="t" l="l"/>
            <a:pathLst>
              <a:path h="741999" w="741999">
                <a:moveTo>
                  <a:pt x="0" y="0"/>
                </a:moveTo>
                <a:lnTo>
                  <a:pt x="741999" y="0"/>
                </a:lnTo>
                <a:lnTo>
                  <a:pt x="741999" y="742000"/>
                </a:lnTo>
                <a:lnTo>
                  <a:pt x="0" y="742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-1443894" y="11814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10800000">
            <a:off x="-1443894" y="52962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359666" y="4925273"/>
            <a:ext cx="741999" cy="741999"/>
          </a:xfrm>
          <a:custGeom>
            <a:avLst/>
            <a:gdLst/>
            <a:ahLst/>
            <a:cxnLst/>
            <a:rect r="r" b="b" t="t" l="l"/>
            <a:pathLst>
              <a:path h="741999" w="741999">
                <a:moveTo>
                  <a:pt x="0" y="0"/>
                </a:moveTo>
                <a:lnTo>
                  <a:pt x="742000" y="0"/>
                </a:lnTo>
                <a:lnTo>
                  <a:pt x="742000" y="742000"/>
                </a:lnTo>
                <a:lnTo>
                  <a:pt x="0" y="742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9666" y="6200673"/>
            <a:ext cx="741999" cy="741999"/>
          </a:xfrm>
          <a:custGeom>
            <a:avLst/>
            <a:gdLst/>
            <a:ahLst/>
            <a:cxnLst/>
            <a:rect r="r" b="b" t="t" l="l"/>
            <a:pathLst>
              <a:path h="741999" w="741999">
                <a:moveTo>
                  <a:pt x="0" y="0"/>
                </a:moveTo>
                <a:lnTo>
                  <a:pt x="742000" y="0"/>
                </a:lnTo>
                <a:lnTo>
                  <a:pt x="742000" y="741999"/>
                </a:lnTo>
                <a:lnTo>
                  <a:pt x="0" y="7419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59666" y="7476072"/>
            <a:ext cx="741999" cy="741999"/>
          </a:xfrm>
          <a:custGeom>
            <a:avLst/>
            <a:gdLst/>
            <a:ahLst/>
            <a:cxnLst/>
            <a:rect r="r" b="b" t="t" l="l"/>
            <a:pathLst>
              <a:path h="741999" w="741999">
                <a:moveTo>
                  <a:pt x="0" y="0"/>
                </a:moveTo>
                <a:lnTo>
                  <a:pt x="742000" y="0"/>
                </a:lnTo>
                <a:lnTo>
                  <a:pt x="742000" y="741999"/>
                </a:lnTo>
                <a:lnTo>
                  <a:pt x="0" y="7419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2409" y="3741212"/>
            <a:ext cx="741999" cy="741999"/>
          </a:xfrm>
          <a:custGeom>
            <a:avLst/>
            <a:gdLst/>
            <a:ahLst/>
            <a:cxnLst/>
            <a:rect r="r" b="b" t="t" l="l"/>
            <a:pathLst>
              <a:path h="741999" w="741999">
                <a:moveTo>
                  <a:pt x="0" y="0"/>
                </a:moveTo>
                <a:lnTo>
                  <a:pt x="741999" y="0"/>
                </a:lnTo>
                <a:lnTo>
                  <a:pt x="741999" y="741999"/>
                </a:lnTo>
                <a:lnTo>
                  <a:pt x="0" y="74199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109181" y="1520337"/>
            <a:ext cx="10169818" cy="935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6"/>
              </a:lnSpc>
            </a:pPr>
            <a:r>
              <a:rPr lang="en-US" b="true" sz="5925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CRITÉRIOS UTILIZADOS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43981" y="3859482"/>
            <a:ext cx="190410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Classe vazia;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61583" y="5043543"/>
            <a:ext cx="535808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Diagrama vazio;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00821" y="6143523"/>
            <a:ext cx="422820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Mais de uma classe com o mesmo identificador;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00821" y="7312561"/>
            <a:ext cx="5836697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Classe declarada abstrata, mas sem ter método abstrato;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5400000">
            <a:off x="15716250" y="514202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5716250" y="102722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9681437" y="4874107"/>
            <a:ext cx="688024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Classe declarada concreta, mas com método abstrato;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81437" y="6115371"/>
            <a:ext cx="693739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Falta de definição de tipo de atributo, parâmetro ou retorno de método;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38587" y="7541161"/>
            <a:ext cx="654823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Ciclo em relacionamentos de herança;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38587" y="3806301"/>
            <a:ext cx="1470372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Sobrecarga de métodos;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-538409" y="-300707"/>
            <a:ext cx="1310333" cy="1327935"/>
            <a:chOff x="0" y="0"/>
            <a:chExt cx="345108" cy="34974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5108" cy="349744"/>
            </a:xfrm>
            <a:custGeom>
              <a:avLst/>
              <a:gdLst/>
              <a:ahLst/>
              <a:cxnLst/>
              <a:rect r="r" b="b" t="t" l="l"/>
              <a:pathLst>
                <a:path h="349744" w="345108">
                  <a:moveTo>
                    <a:pt x="172554" y="0"/>
                  </a:moveTo>
                  <a:lnTo>
                    <a:pt x="172554" y="0"/>
                  </a:lnTo>
                  <a:cubicBezTo>
                    <a:pt x="218318" y="0"/>
                    <a:pt x="262208" y="18180"/>
                    <a:pt x="294568" y="50540"/>
                  </a:cubicBezTo>
                  <a:cubicBezTo>
                    <a:pt x="326929" y="82900"/>
                    <a:pt x="345108" y="126790"/>
                    <a:pt x="345108" y="172554"/>
                  </a:cubicBezTo>
                  <a:lnTo>
                    <a:pt x="345108" y="177190"/>
                  </a:lnTo>
                  <a:cubicBezTo>
                    <a:pt x="345108" y="272489"/>
                    <a:pt x="267853" y="349744"/>
                    <a:pt x="172554" y="349744"/>
                  </a:cubicBezTo>
                  <a:lnTo>
                    <a:pt x="172554" y="349744"/>
                  </a:lnTo>
                  <a:cubicBezTo>
                    <a:pt x="126790" y="349744"/>
                    <a:pt x="82900" y="331565"/>
                    <a:pt x="50540" y="299204"/>
                  </a:cubicBezTo>
                  <a:cubicBezTo>
                    <a:pt x="18180" y="266844"/>
                    <a:pt x="0" y="222954"/>
                    <a:pt x="0" y="177190"/>
                  </a:cubicBezTo>
                  <a:lnTo>
                    <a:pt x="0" y="172554"/>
                  </a:lnTo>
                  <a:cubicBezTo>
                    <a:pt x="0" y="77255"/>
                    <a:pt x="77255" y="0"/>
                    <a:pt x="172554" y="0"/>
                  </a:cubicBezTo>
                  <a:close/>
                </a:path>
              </a:pathLst>
            </a:custGeom>
            <a:solidFill>
              <a:srgbClr val="8B292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345108" cy="38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632833" y="-482746"/>
            <a:ext cx="1310333" cy="1327935"/>
            <a:chOff x="0" y="0"/>
            <a:chExt cx="345108" cy="34974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5108" cy="349744"/>
            </a:xfrm>
            <a:custGeom>
              <a:avLst/>
              <a:gdLst/>
              <a:ahLst/>
              <a:cxnLst/>
              <a:rect r="r" b="b" t="t" l="l"/>
              <a:pathLst>
                <a:path h="349744" w="345108">
                  <a:moveTo>
                    <a:pt x="172554" y="0"/>
                  </a:moveTo>
                  <a:lnTo>
                    <a:pt x="172554" y="0"/>
                  </a:lnTo>
                  <a:cubicBezTo>
                    <a:pt x="218318" y="0"/>
                    <a:pt x="262208" y="18180"/>
                    <a:pt x="294568" y="50540"/>
                  </a:cubicBezTo>
                  <a:cubicBezTo>
                    <a:pt x="326929" y="82900"/>
                    <a:pt x="345108" y="126790"/>
                    <a:pt x="345108" y="172554"/>
                  </a:cubicBezTo>
                  <a:lnTo>
                    <a:pt x="345108" y="177190"/>
                  </a:lnTo>
                  <a:cubicBezTo>
                    <a:pt x="345108" y="272489"/>
                    <a:pt x="267853" y="349744"/>
                    <a:pt x="172554" y="349744"/>
                  </a:cubicBezTo>
                  <a:lnTo>
                    <a:pt x="172554" y="349744"/>
                  </a:lnTo>
                  <a:cubicBezTo>
                    <a:pt x="126790" y="349744"/>
                    <a:pt x="82900" y="331565"/>
                    <a:pt x="50540" y="299204"/>
                  </a:cubicBezTo>
                  <a:cubicBezTo>
                    <a:pt x="18180" y="266844"/>
                    <a:pt x="0" y="222954"/>
                    <a:pt x="0" y="177190"/>
                  </a:cubicBezTo>
                  <a:lnTo>
                    <a:pt x="0" y="172554"/>
                  </a:lnTo>
                  <a:cubicBezTo>
                    <a:pt x="0" y="77255"/>
                    <a:pt x="77255" y="0"/>
                    <a:pt x="172554" y="0"/>
                  </a:cubicBezTo>
                  <a:close/>
                </a:path>
              </a:pathLst>
            </a:custGeom>
            <a:solidFill>
              <a:srgbClr val="8B292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345108" cy="38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7632833" y="9411073"/>
            <a:ext cx="1310333" cy="1327935"/>
            <a:chOff x="0" y="0"/>
            <a:chExt cx="345108" cy="34974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45108" cy="349744"/>
            </a:xfrm>
            <a:custGeom>
              <a:avLst/>
              <a:gdLst/>
              <a:ahLst/>
              <a:cxnLst/>
              <a:rect r="r" b="b" t="t" l="l"/>
              <a:pathLst>
                <a:path h="349744" w="345108">
                  <a:moveTo>
                    <a:pt x="172554" y="0"/>
                  </a:moveTo>
                  <a:lnTo>
                    <a:pt x="172554" y="0"/>
                  </a:lnTo>
                  <a:cubicBezTo>
                    <a:pt x="218318" y="0"/>
                    <a:pt x="262208" y="18180"/>
                    <a:pt x="294568" y="50540"/>
                  </a:cubicBezTo>
                  <a:cubicBezTo>
                    <a:pt x="326929" y="82900"/>
                    <a:pt x="345108" y="126790"/>
                    <a:pt x="345108" y="172554"/>
                  </a:cubicBezTo>
                  <a:lnTo>
                    <a:pt x="345108" y="177190"/>
                  </a:lnTo>
                  <a:cubicBezTo>
                    <a:pt x="345108" y="272489"/>
                    <a:pt x="267853" y="349744"/>
                    <a:pt x="172554" y="349744"/>
                  </a:cubicBezTo>
                  <a:lnTo>
                    <a:pt x="172554" y="349744"/>
                  </a:lnTo>
                  <a:cubicBezTo>
                    <a:pt x="126790" y="349744"/>
                    <a:pt x="82900" y="331565"/>
                    <a:pt x="50540" y="299204"/>
                  </a:cubicBezTo>
                  <a:cubicBezTo>
                    <a:pt x="18180" y="266844"/>
                    <a:pt x="0" y="222954"/>
                    <a:pt x="0" y="177190"/>
                  </a:cubicBezTo>
                  <a:lnTo>
                    <a:pt x="0" y="172554"/>
                  </a:lnTo>
                  <a:cubicBezTo>
                    <a:pt x="0" y="77255"/>
                    <a:pt x="77255" y="0"/>
                    <a:pt x="172554" y="0"/>
                  </a:cubicBezTo>
                  <a:close/>
                </a:path>
              </a:pathLst>
            </a:custGeom>
            <a:solidFill>
              <a:srgbClr val="8B292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345108" cy="38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-538409" y="9623032"/>
            <a:ext cx="1310333" cy="1327935"/>
            <a:chOff x="0" y="0"/>
            <a:chExt cx="345108" cy="34974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45108" cy="349744"/>
            </a:xfrm>
            <a:custGeom>
              <a:avLst/>
              <a:gdLst/>
              <a:ahLst/>
              <a:cxnLst/>
              <a:rect r="r" b="b" t="t" l="l"/>
              <a:pathLst>
                <a:path h="349744" w="345108">
                  <a:moveTo>
                    <a:pt x="172554" y="0"/>
                  </a:moveTo>
                  <a:lnTo>
                    <a:pt x="172554" y="0"/>
                  </a:lnTo>
                  <a:cubicBezTo>
                    <a:pt x="218318" y="0"/>
                    <a:pt x="262208" y="18180"/>
                    <a:pt x="294568" y="50540"/>
                  </a:cubicBezTo>
                  <a:cubicBezTo>
                    <a:pt x="326929" y="82900"/>
                    <a:pt x="345108" y="126790"/>
                    <a:pt x="345108" y="172554"/>
                  </a:cubicBezTo>
                  <a:lnTo>
                    <a:pt x="345108" y="177190"/>
                  </a:lnTo>
                  <a:cubicBezTo>
                    <a:pt x="345108" y="272489"/>
                    <a:pt x="267853" y="349744"/>
                    <a:pt x="172554" y="349744"/>
                  </a:cubicBezTo>
                  <a:lnTo>
                    <a:pt x="172554" y="349744"/>
                  </a:lnTo>
                  <a:cubicBezTo>
                    <a:pt x="126790" y="349744"/>
                    <a:pt x="82900" y="331565"/>
                    <a:pt x="50540" y="299204"/>
                  </a:cubicBezTo>
                  <a:cubicBezTo>
                    <a:pt x="18180" y="266844"/>
                    <a:pt x="0" y="222954"/>
                    <a:pt x="0" y="177190"/>
                  </a:cubicBezTo>
                  <a:lnTo>
                    <a:pt x="0" y="172554"/>
                  </a:lnTo>
                  <a:cubicBezTo>
                    <a:pt x="0" y="77255"/>
                    <a:pt x="77255" y="0"/>
                    <a:pt x="172554" y="0"/>
                  </a:cubicBezTo>
                  <a:close/>
                </a:path>
              </a:pathLst>
            </a:custGeom>
            <a:solidFill>
              <a:srgbClr val="8B2929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345108" cy="38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443894" y="11814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-1443894" y="52962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15716250" y="514202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716250" y="102722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830715"/>
            <a:ext cx="711465" cy="711465"/>
          </a:xfrm>
          <a:custGeom>
            <a:avLst/>
            <a:gdLst/>
            <a:ahLst/>
            <a:cxnLst/>
            <a:rect r="r" b="b" t="t" l="l"/>
            <a:pathLst>
              <a:path h="711465" w="711465">
                <a:moveTo>
                  <a:pt x="0" y="0"/>
                </a:moveTo>
                <a:lnTo>
                  <a:pt x="711465" y="0"/>
                </a:lnTo>
                <a:lnTo>
                  <a:pt x="711465" y="711465"/>
                </a:lnTo>
                <a:lnTo>
                  <a:pt x="0" y="711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234" y="5414697"/>
            <a:ext cx="711465" cy="711465"/>
          </a:xfrm>
          <a:custGeom>
            <a:avLst/>
            <a:gdLst/>
            <a:ahLst/>
            <a:cxnLst/>
            <a:rect r="r" b="b" t="t" l="l"/>
            <a:pathLst>
              <a:path h="711465" w="711465">
                <a:moveTo>
                  <a:pt x="0" y="0"/>
                </a:moveTo>
                <a:lnTo>
                  <a:pt x="711465" y="0"/>
                </a:lnTo>
                <a:lnTo>
                  <a:pt x="711465" y="711466"/>
                </a:lnTo>
                <a:lnTo>
                  <a:pt x="0" y="7114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9234" y="7013946"/>
            <a:ext cx="711465" cy="711465"/>
          </a:xfrm>
          <a:custGeom>
            <a:avLst/>
            <a:gdLst/>
            <a:ahLst/>
            <a:cxnLst/>
            <a:rect r="r" b="b" t="t" l="l"/>
            <a:pathLst>
              <a:path h="711465" w="711465">
                <a:moveTo>
                  <a:pt x="0" y="0"/>
                </a:moveTo>
                <a:lnTo>
                  <a:pt x="711465" y="0"/>
                </a:lnTo>
                <a:lnTo>
                  <a:pt x="711465" y="711466"/>
                </a:lnTo>
                <a:lnTo>
                  <a:pt x="0" y="7114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52387" y="5289100"/>
            <a:ext cx="1430675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Presença de relacionamento de realização ligando uma classe a uma interface sem que a classe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apresente todos os métodos declarados na interface;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52387" y="6888349"/>
            <a:ext cx="15106913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Métodos abstratos herdados e não sobrescritos no nível mais baixo da hierarquia de herança de uma aplicação;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52387" y="3915835"/>
            <a:ext cx="1613561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Mais de um atributo com o mesmo identificador na mesma classe ou na mesma hierarquia de herança;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09181" y="1520337"/>
            <a:ext cx="10169818" cy="935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6"/>
              </a:lnSpc>
            </a:pPr>
            <a:r>
              <a:rPr lang="en-US" b="true" sz="5925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CRITÉRIOS UTILIZADOS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538409" y="-300707"/>
            <a:ext cx="1310333" cy="1327935"/>
            <a:chOff x="0" y="0"/>
            <a:chExt cx="345108" cy="3497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5108" cy="349744"/>
            </a:xfrm>
            <a:custGeom>
              <a:avLst/>
              <a:gdLst/>
              <a:ahLst/>
              <a:cxnLst/>
              <a:rect r="r" b="b" t="t" l="l"/>
              <a:pathLst>
                <a:path h="349744" w="345108">
                  <a:moveTo>
                    <a:pt x="172554" y="0"/>
                  </a:moveTo>
                  <a:lnTo>
                    <a:pt x="172554" y="0"/>
                  </a:lnTo>
                  <a:cubicBezTo>
                    <a:pt x="218318" y="0"/>
                    <a:pt x="262208" y="18180"/>
                    <a:pt x="294568" y="50540"/>
                  </a:cubicBezTo>
                  <a:cubicBezTo>
                    <a:pt x="326929" y="82900"/>
                    <a:pt x="345108" y="126790"/>
                    <a:pt x="345108" y="172554"/>
                  </a:cubicBezTo>
                  <a:lnTo>
                    <a:pt x="345108" y="177190"/>
                  </a:lnTo>
                  <a:cubicBezTo>
                    <a:pt x="345108" y="272489"/>
                    <a:pt x="267853" y="349744"/>
                    <a:pt x="172554" y="349744"/>
                  </a:cubicBezTo>
                  <a:lnTo>
                    <a:pt x="172554" y="349744"/>
                  </a:lnTo>
                  <a:cubicBezTo>
                    <a:pt x="126790" y="349744"/>
                    <a:pt x="82900" y="331565"/>
                    <a:pt x="50540" y="299204"/>
                  </a:cubicBezTo>
                  <a:cubicBezTo>
                    <a:pt x="18180" y="266844"/>
                    <a:pt x="0" y="222954"/>
                    <a:pt x="0" y="177190"/>
                  </a:cubicBezTo>
                  <a:lnTo>
                    <a:pt x="0" y="172554"/>
                  </a:lnTo>
                  <a:cubicBezTo>
                    <a:pt x="0" y="77255"/>
                    <a:pt x="77255" y="0"/>
                    <a:pt x="172554" y="0"/>
                  </a:cubicBezTo>
                  <a:close/>
                </a:path>
              </a:pathLst>
            </a:custGeom>
            <a:solidFill>
              <a:srgbClr val="8B292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45108" cy="38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632833" y="-482746"/>
            <a:ext cx="1310333" cy="1327935"/>
            <a:chOff x="0" y="0"/>
            <a:chExt cx="345108" cy="34974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5108" cy="349744"/>
            </a:xfrm>
            <a:custGeom>
              <a:avLst/>
              <a:gdLst/>
              <a:ahLst/>
              <a:cxnLst/>
              <a:rect r="r" b="b" t="t" l="l"/>
              <a:pathLst>
                <a:path h="349744" w="345108">
                  <a:moveTo>
                    <a:pt x="172554" y="0"/>
                  </a:moveTo>
                  <a:lnTo>
                    <a:pt x="172554" y="0"/>
                  </a:lnTo>
                  <a:cubicBezTo>
                    <a:pt x="218318" y="0"/>
                    <a:pt x="262208" y="18180"/>
                    <a:pt x="294568" y="50540"/>
                  </a:cubicBezTo>
                  <a:cubicBezTo>
                    <a:pt x="326929" y="82900"/>
                    <a:pt x="345108" y="126790"/>
                    <a:pt x="345108" y="172554"/>
                  </a:cubicBezTo>
                  <a:lnTo>
                    <a:pt x="345108" y="177190"/>
                  </a:lnTo>
                  <a:cubicBezTo>
                    <a:pt x="345108" y="272489"/>
                    <a:pt x="267853" y="349744"/>
                    <a:pt x="172554" y="349744"/>
                  </a:cubicBezTo>
                  <a:lnTo>
                    <a:pt x="172554" y="349744"/>
                  </a:lnTo>
                  <a:cubicBezTo>
                    <a:pt x="126790" y="349744"/>
                    <a:pt x="82900" y="331565"/>
                    <a:pt x="50540" y="299204"/>
                  </a:cubicBezTo>
                  <a:cubicBezTo>
                    <a:pt x="18180" y="266844"/>
                    <a:pt x="0" y="222954"/>
                    <a:pt x="0" y="177190"/>
                  </a:cubicBezTo>
                  <a:lnTo>
                    <a:pt x="0" y="172554"/>
                  </a:lnTo>
                  <a:cubicBezTo>
                    <a:pt x="0" y="77255"/>
                    <a:pt x="77255" y="0"/>
                    <a:pt x="172554" y="0"/>
                  </a:cubicBezTo>
                  <a:close/>
                </a:path>
              </a:pathLst>
            </a:custGeom>
            <a:solidFill>
              <a:srgbClr val="8B292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45108" cy="38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632833" y="9411073"/>
            <a:ext cx="1310333" cy="1327935"/>
            <a:chOff x="0" y="0"/>
            <a:chExt cx="345108" cy="34974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45108" cy="349744"/>
            </a:xfrm>
            <a:custGeom>
              <a:avLst/>
              <a:gdLst/>
              <a:ahLst/>
              <a:cxnLst/>
              <a:rect r="r" b="b" t="t" l="l"/>
              <a:pathLst>
                <a:path h="349744" w="345108">
                  <a:moveTo>
                    <a:pt x="172554" y="0"/>
                  </a:moveTo>
                  <a:lnTo>
                    <a:pt x="172554" y="0"/>
                  </a:lnTo>
                  <a:cubicBezTo>
                    <a:pt x="218318" y="0"/>
                    <a:pt x="262208" y="18180"/>
                    <a:pt x="294568" y="50540"/>
                  </a:cubicBezTo>
                  <a:cubicBezTo>
                    <a:pt x="326929" y="82900"/>
                    <a:pt x="345108" y="126790"/>
                    <a:pt x="345108" y="172554"/>
                  </a:cubicBezTo>
                  <a:lnTo>
                    <a:pt x="345108" y="177190"/>
                  </a:lnTo>
                  <a:cubicBezTo>
                    <a:pt x="345108" y="272489"/>
                    <a:pt x="267853" y="349744"/>
                    <a:pt x="172554" y="349744"/>
                  </a:cubicBezTo>
                  <a:lnTo>
                    <a:pt x="172554" y="349744"/>
                  </a:lnTo>
                  <a:cubicBezTo>
                    <a:pt x="126790" y="349744"/>
                    <a:pt x="82900" y="331565"/>
                    <a:pt x="50540" y="299204"/>
                  </a:cubicBezTo>
                  <a:cubicBezTo>
                    <a:pt x="18180" y="266844"/>
                    <a:pt x="0" y="222954"/>
                    <a:pt x="0" y="177190"/>
                  </a:cubicBezTo>
                  <a:lnTo>
                    <a:pt x="0" y="172554"/>
                  </a:lnTo>
                  <a:cubicBezTo>
                    <a:pt x="0" y="77255"/>
                    <a:pt x="77255" y="0"/>
                    <a:pt x="172554" y="0"/>
                  </a:cubicBezTo>
                  <a:close/>
                </a:path>
              </a:pathLst>
            </a:custGeom>
            <a:solidFill>
              <a:srgbClr val="8B292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45108" cy="38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538409" y="9623032"/>
            <a:ext cx="1310333" cy="1327935"/>
            <a:chOff x="0" y="0"/>
            <a:chExt cx="345108" cy="34974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45108" cy="349744"/>
            </a:xfrm>
            <a:custGeom>
              <a:avLst/>
              <a:gdLst/>
              <a:ahLst/>
              <a:cxnLst/>
              <a:rect r="r" b="b" t="t" l="l"/>
              <a:pathLst>
                <a:path h="349744" w="345108">
                  <a:moveTo>
                    <a:pt x="172554" y="0"/>
                  </a:moveTo>
                  <a:lnTo>
                    <a:pt x="172554" y="0"/>
                  </a:lnTo>
                  <a:cubicBezTo>
                    <a:pt x="218318" y="0"/>
                    <a:pt x="262208" y="18180"/>
                    <a:pt x="294568" y="50540"/>
                  </a:cubicBezTo>
                  <a:cubicBezTo>
                    <a:pt x="326929" y="82900"/>
                    <a:pt x="345108" y="126790"/>
                    <a:pt x="345108" y="172554"/>
                  </a:cubicBezTo>
                  <a:lnTo>
                    <a:pt x="345108" y="177190"/>
                  </a:lnTo>
                  <a:cubicBezTo>
                    <a:pt x="345108" y="272489"/>
                    <a:pt x="267853" y="349744"/>
                    <a:pt x="172554" y="349744"/>
                  </a:cubicBezTo>
                  <a:lnTo>
                    <a:pt x="172554" y="349744"/>
                  </a:lnTo>
                  <a:cubicBezTo>
                    <a:pt x="126790" y="349744"/>
                    <a:pt x="82900" y="331565"/>
                    <a:pt x="50540" y="299204"/>
                  </a:cubicBezTo>
                  <a:cubicBezTo>
                    <a:pt x="18180" y="266844"/>
                    <a:pt x="0" y="222954"/>
                    <a:pt x="0" y="177190"/>
                  </a:cubicBezTo>
                  <a:lnTo>
                    <a:pt x="0" y="172554"/>
                  </a:lnTo>
                  <a:cubicBezTo>
                    <a:pt x="0" y="77255"/>
                    <a:pt x="77255" y="0"/>
                    <a:pt x="172554" y="0"/>
                  </a:cubicBezTo>
                  <a:close/>
                </a:path>
              </a:pathLst>
            </a:custGeom>
            <a:solidFill>
              <a:srgbClr val="8B292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45108" cy="38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543050" y="10301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-1543050" y="51449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0" y="9256828"/>
            <a:ext cx="1028700" cy="1030172"/>
            <a:chOff x="0" y="0"/>
            <a:chExt cx="270933" cy="2713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F4616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-1472"/>
            <a:ext cx="1028700" cy="1030172"/>
            <a:chOff x="0" y="0"/>
            <a:chExt cx="270933" cy="2713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E2471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812358" y="3087572"/>
            <a:ext cx="809874" cy="539578"/>
          </a:xfrm>
          <a:custGeom>
            <a:avLst/>
            <a:gdLst/>
            <a:ahLst/>
            <a:cxnLst/>
            <a:rect r="r" b="b" t="t" l="l"/>
            <a:pathLst>
              <a:path h="539578" w="809874">
                <a:moveTo>
                  <a:pt x="0" y="0"/>
                </a:moveTo>
                <a:lnTo>
                  <a:pt x="809873" y="0"/>
                </a:lnTo>
                <a:lnTo>
                  <a:pt x="809873" y="539578"/>
                </a:lnTo>
                <a:lnTo>
                  <a:pt x="0" y="539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812358" y="4491093"/>
            <a:ext cx="809874" cy="539578"/>
          </a:xfrm>
          <a:custGeom>
            <a:avLst/>
            <a:gdLst/>
            <a:ahLst/>
            <a:cxnLst/>
            <a:rect r="r" b="b" t="t" l="l"/>
            <a:pathLst>
              <a:path h="539578" w="809874">
                <a:moveTo>
                  <a:pt x="0" y="0"/>
                </a:moveTo>
                <a:lnTo>
                  <a:pt x="809873" y="0"/>
                </a:lnTo>
                <a:lnTo>
                  <a:pt x="809873" y="539579"/>
                </a:lnTo>
                <a:lnTo>
                  <a:pt x="0" y="539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812358" y="5897447"/>
            <a:ext cx="809874" cy="539578"/>
          </a:xfrm>
          <a:custGeom>
            <a:avLst/>
            <a:gdLst/>
            <a:ahLst/>
            <a:cxnLst/>
            <a:rect r="r" b="b" t="t" l="l"/>
            <a:pathLst>
              <a:path h="539578" w="809874">
                <a:moveTo>
                  <a:pt x="0" y="0"/>
                </a:moveTo>
                <a:lnTo>
                  <a:pt x="809873" y="0"/>
                </a:lnTo>
                <a:lnTo>
                  <a:pt x="809873" y="539578"/>
                </a:lnTo>
                <a:lnTo>
                  <a:pt x="0" y="539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571750" y="938907"/>
            <a:ext cx="9867759" cy="1182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7"/>
              </a:lnSpc>
            </a:pPr>
            <a:r>
              <a:rPr lang="en-US" sz="8054" b="true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OBJETIVOS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259300" y="9258300"/>
            <a:ext cx="1028700" cy="1030172"/>
            <a:chOff x="0" y="0"/>
            <a:chExt cx="270933" cy="2713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E2471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259300" y="0"/>
            <a:ext cx="1028700" cy="1030172"/>
            <a:chOff x="0" y="0"/>
            <a:chExt cx="270933" cy="27132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F4616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5400000">
            <a:off x="15716250" y="514202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5716250" y="102722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2" id="22"/>
          <p:cNvSpPr txBox="true"/>
          <p:nvPr/>
        </p:nvSpPr>
        <p:spPr>
          <a:xfrm rot="0">
            <a:off x="3860356" y="2751888"/>
            <a:ext cx="7737666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b="true" sz="2199" spc="8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Criar e organizar as tabelas do banco de dados da NBA, garantindo a correta integração entre temporadas, equipes, jogadores, jogos e estatísticas.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860356" y="5563033"/>
            <a:ext cx="7737666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b="true" sz="2199" spc="8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Implementar técnicas para melhorar o desempenho das consultas, garantindo que a análise de grandes volumes de dados seja realizada de forma rápida e eficiente.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860356" y="4352088"/>
            <a:ext cx="7737666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b="true" sz="2199" spc="8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Desenvolver uma API com endpoints que possibilitem a inserção manual de dados e interação direta com o banco.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041"/>
            <a:ext cx="1607215" cy="1518818"/>
          </a:xfrm>
          <a:custGeom>
            <a:avLst/>
            <a:gdLst/>
            <a:ahLst/>
            <a:cxnLst/>
            <a:rect r="r" b="b" t="t" l="l"/>
            <a:pathLst>
              <a:path h="1518818" w="1607215">
                <a:moveTo>
                  <a:pt x="0" y="0"/>
                </a:moveTo>
                <a:lnTo>
                  <a:pt x="1607215" y="0"/>
                </a:lnTo>
                <a:lnTo>
                  <a:pt x="1607215" y="1518818"/>
                </a:lnTo>
                <a:lnTo>
                  <a:pt x="0" y="1518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6724984" y="-26157"/>
            <a:ext cx="1607215" cy="1518818"/>
          </a:xfrm>
          <a:custGeom>
            <a:avLst/>
            <a:gdLst/>
            <a:ahLst/>
            <a:cxnLst/>
            <a:rect r="r" b="b" t="t" l="l"/>
            <a:pathLst>
              <a:path h="1518818" w="1607215">
                <a:moveTo>
                  <a:pt x="0" y="0"/>
                </a:moveTo>
                <a:lnTo>
                  <a:pt x="1607214" y="0"/>
                </a:lnTo>
                <a:lnTo>
                  <a:pt x="1607214" y="1518818"/>
                </a:lnTo>
                <a:lnTo>
                  <a:pt x="0" y="1518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3607" y="3642906"/>
            <a:ext cx="3424237" cy="2568178"/>
          </a:xfrm>
          <a:custGeom>
            <a:avLst/>
            <a:gdLst/>
            <a:ahLst/>
            <a:cxnLst/>
            <a:rect r="r" b="b" t="t" l="l"/>
            <a:pathLst>
              <a:path h="2568178" w="3424237">
                <a:moveTo>
                  <a:pt x="0" y="0"/>
                </a:moveTo>
                <a:lnTo>
                  <a:pt x="3424237" y="0"/>
                </a:lnTo>
                <a:lnTo>
                  <a:pt x="3424237" y="2568177"/>
                </a:lnTo>
                <a:lnTo>
                  <a:pt x="0" y="2568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2932" y="3837075"/>
            <a:ext cx="2374009" cy="2374009"/>
          </a:xfrm>
          <a:custGeom>
            <a:avLst/>
            <a:gdLst/>
            <a:ahLst/>
            <a:cxnLst/>
            <a:rect r="r" b="b" t="t" l="l"/>
            <a:pathLst>
              <a:path h="2374009" w="2374009">
                <a:moveTo>
                  <a:pt x="0" y="0"/>
                </a:moveTo>
                <a:lnTo>
                  <a:pt x="2374009" y="0"/>
                </a:lnTo>
                <a:lnTo>
                  <a:pt x="2374009" y="2374008"/>
                </a:lnTo>
                <a:lnTo>
                  <a:pt x="0" y="23740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3620" y="6772776"/>
            <a:ext cx="3514224" cy="3514224"/>
          </a:xfrm>
          <a:custGeom>
            <a:avLst/>
            <a:gdLst/>
            <a:ahLst/>
            <a:cxnLst/>
            <a:rect r="r" b="b" t="t" l="l"/>
            <a:pathLst>
              <a:path h="3514224" w="3514224">
                <a:moveTo>
                  <a:pt x="0" y="0"/>
                </a:moveTo>
                <a:lnTo>
                  <a:pt x="3514224" y="0"/>
                </a:lnTo>
                <a:lnTo>
                  <a:pt x="3514224" y="3514224"/>
                </a:lnTo>
                <a:lnTo>
                  <a:pt x="0" y="3514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62564" y="6913307"/>
            <a:ext cx="3396736" cy="3396736"/>
          </a:xfrm>
          <a:custGeom>
            <a:avLst/>
            <a:gdLst/>
            <a:ahLst/>
            <a:cxnLst/>
            <a:rect r="r" b="b" t="t" l="l"/>
            <a:pathLst>
              <a:path h="3396736" w="3396736">
                <a:moveTo>
                  <a:pt x="0" y="0"/>
                </a:moveTo>
                <a:lnTo>
                  <a:pt x="3396736" y="0"/>
                </a:lnTo>
                <a:lnTo>
                  <a:pt x="3396736" y="3396735"/>
                </a:lnTo>
                <a:lnTo>
                  <a:pt x="0" y="33967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75101" y="3269137"/>
            <a:ext cx="2776634" cy="7007277"/>
          </a:xfrm>
          <a:custGeom>
            <a:avLst/>
            <a:gdLst/>
            <a:ahLst/>
            <a:cxnLst/>
            <a:rect r="r" b="b" t="t" l="l"/>
            <a:pathLst>
              <a:path h="7007277" w="2776634">
                <a:moveTo>
                  <a:pt x="0" y="0"/>
                </a:moveTo>
                <a:lnTo>
                  <a:pt x="2776634" y="0"/>
                </a:lnTo>
                <a:lnTo>
                  <a:pt x="2776634" y="7007278"/>
                </a:lnTo>
                <a:lnTo>
                  <a:pt x="0" y="70072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187471"/>
            <a:ext cx="11805581" cy="943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5"/>
              </a:lnSpc>
            </a:pPr>
            <a:r>
              <a:rPr lang="en-US" sz="6395" b="true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LINKS ÚTEIS: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5572" y="6530620"/>
            <a:ext cx="3560308" cy="30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GITHUB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98992" y="6385900"/>
            <a:ext cx="3560308" cy="30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NOTION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65010" y="3751193"/>
            <a:ext cx="3751193" cy="3751193"/>
          </a:xfrm>
          <a:custGeom>
            <a:avLst/>
            <a:gdLst/>
            <a:ahLst/>
            <a:cxnLst/>
            <a:rect r="r" b="b" t="t" l="l"/>
            <a:pathLst>
              <a:path h="3751193" w="3751193">
                <a:moveTo>
                  <a:pt x="0" y="0"/>
                </a:moveTo>
                <a:lnTo>
                  <a:pt x="3751193" y="0"/>
                </a:lnTo>
                <a:lnTo>
                  <a:pt x="3751193" y="3751193"/>
                </a:lnTo>
                <a:lnTo>
                  <a:pt x="0" y="3751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565010" y="0"/>
            <a:ext cx="3751193" cy="3751193"/>
          </a:xfrm>
          <a:custGeom>
            <a:avLst/>
            <a:gdLst/>
            <a:ahLst/>
            <a:cxnLst/>
            <a:rect r="r" b="b" t="t" l="l"/>
            <a:pathLst>
              <a:path h="3751193" w="3751193">
                <a:moveTo>
                  <a:pt x="0" y="0"/>
                </a:moveTo>
                <a:lnTo>
                  <a:pt x="3751193" y="0"/>
                </a:lnTo>
                <a:lnTo>
                  <a:pt x="3751193" y="3751193"/>
                </a:lnTo>
                <a:lnTo>
                  <a:pt x="0" y="3751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104830" y="4155467"/>
            <a:ext cx="4637199" cy="5102833"/>
          </a:xfrm>
          <a:custGeom>
            <a:avLst/>
            <a:gdLst/>
            <a:ahLst/>
            <a:cxnLst/>
            <a:rect r="r" b="b" t="t" l="l"/>
            <a:pathLst>
              <a:path h="5102833" w="4637199">
                <a:moveTo>
                  <a:pt x="0" y="0"/>
                </a:moveTo>
                <a:lnTo>
                  <a:pt x="4637200" y="0"/>
                </a:lnTo>
                <a:lnTo>
                  <a:pt x="4637200" y="5102833"/>
                </a:lnTo>
                <a:lnTo>
                  <a:pt x="0" y="5102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9256828"/>
            <a:ext cx="1028700" cy="1030172"/>
            <a:chOff x="0" y="0"/>
            <a:chExt cx="270933" cy="2713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E2471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-1472"/>
            <a:ext cx="1028700" cy="1030172"/>
            <a:chOff x="0" y="0"/>
            <a:chExt cx="270933" cy="2713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E2471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6551666"/>
            <a:ext cx="4941869" cy="1364162"/>
          </a:xfrm>
          <a:custGeom>
            <a:avLst/>
            <a:gdLst/>
            <a:ahLst/>
            <a:cxnLst/>
            <a:rect r="r" b="b" t="t" l="l"/>
            <a:pathLst>
              <a:path h="1364162" w="4941869">
                <a:moveTo>
                  <a:pt x="0" y="0"/>
                </a:moveTo>
                <a:lnTo>
                  <a:pt x="4941869" y="0"/>
                </a:lnTo>
                <a:lnTo>
                  <a:pt x="4941869" y="1364161"/>
                </a:lnTo>
                <a:lnTo>
                  <a:pt x="0" y="1364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4571535"/>
            <a:ext cx="6529386" cy="1182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0"/>
              </a:lnSpc>
            </a:pPr>
            <a:r>
              <a:rPr lang="en-US" sz="8048" b="true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OBRIGADO!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0157" y="3263477"/>
            <a:ext cx="8115300" cy="4726625"/>
            <a:chOff x="0" y="0"/>
            <a:chExt cx="2137363" cy="12448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7363" cy="1244872"/>
            </a:xfrm>
            <a:custGeom>
              <a:avLst/>
              <a:gdLst/>
              <a:ahLst/>
              <a:cxnLst/>
              <a:rect r="r" b="b" t="t" l="l"/>
              <a:pathLst>
                <a:path h="1244872" w="2137363">
                  <a:moveTo>
                    <a:pt x="35298" y="0"/>
                  </a:moveTo>
                  <a:lnTo>
                    <a:pt x="2102065" y="0"/>
                  </a:lnTo>
                  <a:cubicBezTo>
                    <a:pt x="2111427" y="0"/>
                    <a:pt x="2120405" y="3719"/>
                    <a:pt x="2127024" y="10338"/>
                  </a:cubicBezTo>
                  <a:cubicBezTo>
                    <a:pt x="2133644" y="16958"/>
                    <a:pt x="2137363" y="25936"/>
                    <a:pt x="2137363" y="35298"/>
                  </a:cubicBezTo>
                  <a:lnTo>
                    <a:pt x="2137363" y="1209575"/>
                  </a:lnTo>
                  <a:cubicBezTo>
                    <a:pt x="2137363" y="1218936"/>
                    <a:pt x="2133644" y="1227914"/>
                    <a:pt x="2127024" y="1234534"/>
                  </a:cubicBezTo>
                  <a:cubicBezTo>
                    <a:pt x="2120405" y="1241154"/>
                    <a:pt x="2111427" y="1244872"/>
                    <a:pt x="2102065" y="1244872"/>
                  </a:cubicBezTo>
                  <a:lnTo>
                    <a:pt x="35298" y="1244872"/>
                  </a:lnTo>
                  <a:cubicBezTo>
                    <a:pt x="25936" y="1244872"/>
                    <a:pt x="16958" y="1241154"/>
                    <a:pt x="10338" y="1234534"/>
                  </a:cubicBezTo>
                  <a:cubicBezTo>
                    <a:pt x="3719" y="1227914"/>
                    <a:pt x="0" y="1218936"/>
                    <a:pt x="0" y="1209575"/>
                  </a:cubicBezTo>
                  <a:lnTo>
                    <a:pt x="0" y="35298"/>
                  </a:lnTo>
                  <a:cubicBezTo>
                    <a:pt x="0" y="25936"/>
                    <a:pt x="3719" y="16958"/>
                    <a:pt x="10338" y="10338"/>
                  </a:cubicBezTo>
                  <a:cubicBezTo>
                    <a:pt x="16958" y="3719"/>
                    <a:pt x="25936" y="0"/>
                    <a:pt x="35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2471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37363" cy="1282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256828"/>
            <a:ext cx="1028700" cy="1030172"/>
            <a:chOff x="0" y="0"/>
            <a:chExt cx="270933" cy="2713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E2471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-1472"/>
            <a:ext cx="1028700" cy="1030172"/>
            <a:chOff x="0" y="0"/>
            <a:chExt cx="270933" cy="2713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E2471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259300" y="9258300"/>
            <a:ext cx="1028700" cy="1030172"/>
            <a:chOff x="0" y="0"/>
            <a:chExt cx="270933" cy="2713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E2471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59300" y="0"/>
            <a:ext cx="1028700" cy="1030172"/>
            <a:chOff x="0" y="0"/>
            <a:chExt cx="270933" cy="2713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E2471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899432" y="2323628"/>
            <a:ext cx="5161642" cy="5666474"/>
          </a:xfrm>
          <a:custGeom>
            <a:avLst/>
            <a:gdLst/>
            <a:ahLst/>
            <a:cxnLst/>
            <a:rect r="r" b="b" t="t" l="l"/>
            <a:pathLst>
              <a:path h="5666474" w="5161642">
                <a:moveTo>
                  <a:pt x="0" y="0"/>
                </a:moveTo>
                <a:lnTo>
                  <a:pt x="5161642" y="0"/>
                </a:lnTo>
                <a:lnTo>
                  <a:pt x="5161642" y="5666474"/>
                </a:lnTo>
                <a:lnTo>
                  <a:pt x="0" y="566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36102" y="1904171"/>
            <a:ext cx="9867759" cy="99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92"/>
              </a:lnSpc>
            </a:pPr>
            <a:r>
              <a:rPr lang="en-US" sz="6755" b="true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PÚBLICO ALVO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88974" y="3530867"/>
            <a:ext cx="7737666" cy="445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0"/>
              </a:lnSpc>
            </a:pPr>
            <a:r>
              <a:rPr lang="en-US" b="true" sz="2564" i="true" spc="10">
                <a:solidFill>
                  <a:srgbClr val="333333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O público-alvo deste projeto inclui analistas de dados esportivos, gestores de equipes da NBA, desenvolvedores de sistemas esportivos, pesquisadores e estudiosos da NBA, fãs e entusiastas de estatísticas da NBA, e apostadores esportivos, todos os quais buscam acessar, analisar e utilizar dados detalhados para melhorar estratégias, tomar decisões informadas e obter insights sobre o desempenho de jogadores e equipes ao longo das temporadas.</a:t>
            </a:r>
          </a:p>
          <a:p>
            <a:pPr algn="just">
              <a:lnSpc>
                <a:spcPts val="359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041"/>
            <a:ext cx="1607215" cy="1518818"/>
          </a:xfrm>
          <a:custGeom>
            <a:avLst/>
            <a:gdLst/>
            <a:ahLst/>
            <a:cxnLst/>
            <a:rect r="r" b="b" t="t" l="l"/>
            <a:pathLst>
              <a:path h="1518818" w="1607215">
                <a:moveTo>
                  <a:pt x="0" y="0"/>
                </a:moveTo>
                <a:lnTo>
                  <a:pt x="1607215" y="0"/>
                </a:lnTo>
                <a:lnTo>
                  <a:pt x="1607215" y="1518818"/>
                </a:lnTo>
                <a:lnTo>
                  <a:pt x="0" y="1518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8892" y="3833582"/>
            <a:ext cx="2318897" cy="2318897"/>
          </a:xfrm>
          <a:custGeom>
            <a:avLst/>
            <a:gdLst/>
            <a:ahLst/>
            <a:cxnLst/>
            <a:rect r="r" b="b" t="t" l="l"/>
            <a:pathLst>
              <a:path h="2318897" w="2318897">
                <a:moveTo>
                  <a:pt x="0" y="0"/>
                </a:moveTo>
                <a:lnTo>
                  <a:pt x="2318897" y="0"/>
                </a:lnTo>
                <a:lnTo>
                  <a:pt x="2318897" y="2318897"/>
                </a:lnTo>
                <a:lnTo>
                  <a:pt x="0" y="2318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29971" y="3765628"/>
            <a:ext cx="2521412" cy="2521412"/>
          </a:xfrm>
          <a:custGeom>
            <a:avLst/>
            <a:gdLst/>
            <a:ahLst/>
            <a:cxnLst/>
            <a:rect r="r" b="b" t="t" l="l"/>
            <a:pathLst>
              <a:path h="2521412" w="2521412">
                <a:moveTo>
                  <a:pt x="0" y="0"/>
                </a:moveTo>
                <a:lnTo>
                  <a:pt x="2521412" y="0"/>
                </a:lnTo>
                <a:lnTo>
                  <a:pt x="2521412" y="2521412"/>
                </a:lnTo>
                <a:lnTo>
                  <a:pt x="0" y="25214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68041" y="4094264"/>
            <a:ext cx="2126992" cy="2192776"/>
          </a:xfrm>
          <a:custGeom>
            <a:avLst/>
            <a:gdLst/>
            <a:ahLst/>
            <a:cxnLst/>
            <a:rect r="r" b="b" t="t" l="l"/>
            <a:pathLst>
              <a:path h="2192776" w="2126992">
                <a:moveTo>
                  <a:pt x="0" y="0"/>
                </a:moveTo>
                <a:lnTo>
                  <a:pt x="2126993" y="0"/>
                </a:lnTo>
                <a:lnTo>
                  <a:pt x="2126993" y="2192776"/>
                </a:lnTo>
                <a:lnTo>
                  <a:pt x="0" y="2192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06831" y="4063026"/>
            <a:ext cx="2224014" cy="2224014"/>
          </a:xfrm>
          <a:custGeom>
            <a:avLst/>
            <a:gdLst/>
            <a:ahLst/>
            <a:cxnLst/>
            <a:rect r="r" b="b" t="t" l="l"/>
            <a:pathLst>
              <a:path h="2224014" w="2224014">
                <a:moveTo>
                  <a:pt x="0" y="0"/>
                </a:moveTo>
                <a:lnTo>
                  <a:pt x="2224014" y="0"/>
                </a:lnTo>
                <a:lnTo>
                  <a:pt x="2224014" y="2224014"/>
                </a:lnTo>
                <a:lnTo>
                  <a:pt x="0" y="22240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35606" y="3999960"/>
            <a:ext cx="2287080" cy="2287080"/>
          </a:xfrm>
          <a:custGeom>
            <a:avLst/>
            <a:gdLst/>
            <a:ahLst/>
            <a:cxnLst/>
            <a:rect r="r" b="b" t="t" l="l"/>
            <a:pathLst>
              <a:path h="2287080" w="2287080">
                <a:moveTo>
                  <a:pt x="0" y="0"/>
                </a:moveTo>
                <a:lnTo>
                  <a:pt x="2287080" y="0"/>
                </a:lnTo>
                <a:lnTo>
                  <a:pt x="2287080" y="2287080"/>
                </a:lnTo>
                <a:lnTo>
                  <a:pt x="0" y="22870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2187471"/>
            <a:ext cx="11805581" cy="943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5"/>
              </a:lnSpc>
            </a:pPr>
            <a:r>
              <a:rPr lang="en-US" sz="6395" b="true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TECNOLOGIAS UTILIZADAS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4883" y="6493971"/>
            <a:ext cx="3560308" cy="30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JAVA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71182" y="6493971"/>
            <a:ext cx="3560308" cy="30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MAVEN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51383" y="6530620"/>
            <a:ext cx="3560308" cy="30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POSTGRESQL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38683" y="6530620"/>
            <a:ext cx="3560308" cy="30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JUNIT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98992" y="6530620"/>
            <a:ext cx="3560308" cy="30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SPRING BOOT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47060" y="0"/>
            <a:ext cx="6540940" cy="10287000"/>
            <a:chOff x="0" y="0"/>
            <a:chExt cx="8721254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541" r="0" b="5796"/>
            <a:stretch>
              <a:fillRect/>
            </a:stretch>
          </p:blipFill>
          <p:spPr>
            <a:xfrm flipH="false" flipV="false">
              <a:off x="0" y="0"/>
              <a:ext cx="8721254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18041"/>
            <a:ext cx="1607215" cy="1518818"/>
          </a:xfrm>
          <a:custGeom>
            <a:avLst/>
            <a:gdLst/>
            <a:ahLst/>
            <a:cxnLst/>
            <a:rect r="r" b="b" t="t" l="l"/>
            <a:pathLst>
              <a:path h="1518818" w="1607215">
                <a:moveTo>
                  <a:pt x="0" y="0"/>
                </a:moveTo>
                <a:lnTo>
                  <a:pt x="1607215" y="0"/>
                </a:lnTo>
                <a:lnTo>
                  <a:pt x="1607215" y="1518818"/>
                </a:lnTo>
                <a:lnTo>
                  <a:pt x="0" y="1518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7320" y="5143500"/>
            <a:ext cx="3847650" cy="4670895"/>
          </a:xfrm>
          <a:custGeom>
            <a:avLst/>
            <a:gdLst/>
            <a:ahLst/>
            <a:cxnLst/>
            <a:rect r="r" b="b" t="t" l="l"/>
            <a:pathLst>
              <a:path h="4670895" w="3847650">
                <a:moveTo>
                  <a:pt x="0" y="0"/>
                </a:moveTo>
                <a:lnTo>
                  <a:pt x="3847650" y="0"/>
                </a:lnTo>
                <a:lnTo>
                  <a:pt x="3847650" y="4670895"/>
                </a:lnTo>
                <a:lnTo>
                  <a:pt x="0" y="46708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9455" y="3902782"/>
            <a:ext cx="9406918" cy="2341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8"/>
              </a:lnSpc>
            </a:pPr>
            <a:r>
              <a:rPr lang="en-US" sz="8389" b="true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DOCUMENTO DE VISÃ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73872" y="1811980"/>
            <a:ext cx="7962621" cy="219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DOCUMENTO DE VISÃO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06480" y="3806096"/>
            <a:ext cx="4952820" cy="5523591"/>
          </a:xfrm>
          <a:custGeom>
            <a:avLst/>
            <a:gdLst/>
            <a:ahLst/>
            <a:cxnLst/>
            <a:rect r="r" b="b" t="t" l="l"/>
            <a:pathLst>
              <a:path h="5523591" w="4952820">
                <a:moveTo>
                  <a:pt x="0" y="0"/>
                </a:moveTo>
                <a:lnTo>
                  <a:pt x="4952820" y="0"/>
                </a:lnTo>
                <a:lnTo>
                  <a:pt x="4952820" y="5523592"/>
                </a:lnTo>
                <a:lnTo>
                  <a:pt x="0" y="5523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5062231"/>
            <a:ext cx="8115300" cy="3011322"/>
            <a:chOff x="0" y="0"/>
            <a:chExt cx="2137363" cy="7931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37363" cy="793105"/>
            </a:xfrm>
            <a:custGeom>
              <a:avLst/>
              <a:gdLst/>
              <a:ahLst/>
              <a:cxnLst/>
              <a:rect r="r" b="b" t="t" l="l"/>
              <a:pathLst>
                <a:path h="793105" w="2137363">
                  <a:moveTo>
                    <a:pt x="35298" y="0"/>
                  </a:moveTo>
                  <a:lnTo>
                    <a:pt x="2102065" y="0"/>
                  </a:lnTo>
                  <a:cubicBezTo>
                    <a:pt x="2111427" y="0"/>
                    <a:pt x="2120405" y="3719"/>
                    <a:pt x="2127024" y="10338"/>
                  </a:cubicBezTo>
                  <a:cubicBezTo>
                    <a:pt x="2133644" y="16958"/>
                    <a:pt x="2137363" y="25936"/>
                    <a:pt x="2137363" y="35298"/>
                  </a:cubicBezTo>
                  <a:lnTo>
                    <a:pt x="2137363" y="757808"/>
                  </a:lnTo>
                  <a:cubicBezTo>
                    <a:pt x="2137363" y="767169"/>
                    <a:pt x="2133644" y="776147"/>
                    <a:pt x="2127024" y="782767"/>
                  </a:cubicBezTo>
                  <a:cubicBezTo>
                    <a:pt x="2120405" y="789386"/>
                    <a:pt x="2111427" y="793105"/>
                    <a:pt x="2102065" y="793105"/>
                  </a:cubicBezTo>
                  <a:lnTo>
                    <a:pt x="35298" y="793105"/>
                  </a:lnTo>
                  <a:cubicBezTo>
                    <a:pt x="25936" y="793105"/>
                    <a:pt x="16958" y="789386"/>
                    <a:pt x="10338" y="782767"/>
                  </a:cubicBezTo>
                  <a:cubicBezTo>
                    <a:pt x="3719" y="776147"/>
                    <a:pt x="0" y="767169"/>
                    <a:pt x="0" y="757808"/>
                  </a:cubicBezTo>
                  <a:lnTo>
                    <a:pt x="0" y="35298"/>
                  </a:lnTo>
                  <a:cubicBezTo>
                    <a:pt x="0" y="25936"/>
                    <a:pt x="3719" y="16958"/>
                    <a:pt x="10338" y="10338"/>
                  </a:cubicBezTo>
                  <a:cubicBezTo>
                    <a:pt x="16958" y="3719"/>
                    <a:pt x="25936" y="0"/>
                    <a:pt x="35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24715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37363" cy="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191595" y="8183685"/>
            <a:ext cx="3564554" cy="644590"/>
          </a:xfrm>
          <a:custGeom>
            <a:avLst/>
            <a:gdLst/>
            <a:ahLst/>
            <a:cxnLst/>
            <a:rect r="r" b="b" t="t" l="l"/>
            <a:pathLst>
              <a:path h="644590" w="3564554">
                <a:moveTo>
                  <a:pt x="0" y="0"/>
                </a:moveTo>
                <a:lnTo>
                  <a:pt x="3564554" y="0"/>
                </a:lnTo>
                <a:lnTo>
                  <a:pt x="3564554" y="644590"/>
                </a:lnTo>
                <a:lnTo>
                  <a:pt x="0" y="644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8121" r="0" b="-22812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7517" y="5549586"/>
            <a:ext cx="7737666" cy="177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0"/>
              </a:lnSpc>
            </a:pPr>
            <a:r>
              <a:rPr lang="en-US" b="true" sz="2564" i="true" spc="10">
                <a:solidFill>
                  <a:srgbClr val="333333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 </a:t>
            </a:r>
            <a:r>
              <a:rPr lang="en-US" b="true" sz="2564" i="true" spc="10">
                <a:solidFill>
                  <a:srgbClr val="333333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O propósito deste documento é expor as necessidades e funcionalidades gerais do sistema, definindo os requisitos de alto nível do em termos de necessidades dos usuários finais.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3181" y="2884540"/>
            <a:ext cx="9581077" cy="546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211" indent="-485605" lvl="1">
              <a:lnSpc>
                <a:spcPts val="6297"/>
              </a:lnSpc>
              <a:buAutoNum type="arabicPeriod" startAt="1"/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 Título</a:t>
            </a:r>
          </a:p>
          <a:p>
            <a:pPr algn="just" marL="971211" indent="-485605" lvl="1">
              <a:lnSpc>
                <a:spcPts val="6297"/>
              </a:lnSpc>
              <a:buAutoNum type="arabicPeriod" startAt="1"/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 Objetivo</a:t>
            </a:r>
          </a:p>
          <a:p>
            <a:pPr algn="just" marL="971211" indent="-485605" lvl="1">
              <a:lnSpc>
                <a:spcPts val="6297"/>
              </a:lnSpc>
              <a:buAutoNum type="arabicPeriod" startAt="1"/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 Escopo</a:t>
            </a:r>
          </a:p>
          <a:p>
            <a:pPr algn="just" marL="971211" indent="-485605" lvl="1">
              <a:lnSpc>
                <a:spcPts val="6297"/>
              </a:lnSpc>
              <a:buAutoNum type="arabicPeriod" startAt="1"/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 Gestor</a:t>
            </a:r>
          </a:p>
          <a:p>
            <a:pPr algn="just" marL="971211" indent="-485605" lvl="1">
              <a:lnSpc>
                <a:spcPts val="6297"/>
              </a:lnSpc>
              <a:buAutoNum type="arabicPeriod" startAt="1"/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 Posicionamento</a:t>
            </a:r>
          </a:p>
          <a:p>
            <a:pPr algn="just" marL="971211" indent="-485605" lvl="1">
              <a:lnSpc>
                <a:spcPts val="6297"/>
              </a:lnSpc>
              <a:buAutoNum type="arabicPeriod" startAt="1"/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 Alternativas e Concorrências</a:t>
            </a:r>
          </a:p>
          <a:p>
            <a:pPr algn="just" marL="971211" indent="-485605" lvl="1">
              <a:lnSpc>
                <a:spcPts val="6297"/>
              </a:lnSpc>
              <a:buAutoNum type="arabicPeriod" startAt="1"/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 Perspectiva do Produto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368130" y="6172200"/>
            <a:ext cx="4919870" cy="4114800"/>
          </a:xfrm>
          <a:custGeom>
            <a:avLst/>
            <a:gdLst/>
            <a:ahLst/>
            <a:cxnLst/>
            <a:rect r="r" b="b" t="t" l="l"/>
            <a:pathLst>
              <a:path h="4114800" w="4919870">
                <a:moveTo>
                  <a:pt x="0" y="0"/>
                </a:moveTo>
                <a:lnTo>
                  <a:pt x="4919870" y="0"/>
                </a:lnTo>
                <a:lnTo>
                  <a:pt x="4919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7324" y="1000125"/>
            <a:ext cx="17573351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ESTRUTURA - DOC DE VISÃO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445937"/>
            <a:ext cx="8534612" cy="5338128"/>
          </a:xfrm>
          <a:custGeom>
            <a:avLst/>
            <a:gdLst/>
            <a:ahLst/>
            <a:cxnLst/>
            <a:rect r="r" b="b" t="t" l="l"/>
            <a:pathLst>
              <a:path h="5338128" w="8534612">
                <a:moveTo>
                  <a:pt x="0" y="0"/>
                </a:moveTo>
                <a:lnTo>
                  <a:pt x="8534612" y="0"/>
                </a:lnTo>
                <a:lnTo>
                  <a:pt x="8534612" y="5338128"/>
                </a:lnTo>
                <a:lnTo>
                  <a:pt x="0" y="5338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36985" y="3445937"/>
            <a:ext cx="8193690" cy="5433092"/>
          </a:xfrm>
          <a:custGeom>
            <a:avLst/>
            <a:gdLst/>
            <a:ahLst/>
            <a:cxnLst/>
            <a:rect r="r" b="b" t="t" l="l"/>
            <a:pathLst>
              <a:path h="5433092" w="8193690">
                <a:moveTo>
                  <a:pt x="0" y="0"/>
                </a:moveTo>
                <a:lnTo>
                  <a:pt x="8193691" y="0"/>
                </a:lnTo>
                <a:lnTo>
                  <a:pt x="8193691" y="5433092"/>
                </a:lnTo>
                <a:lnTo>
                  <a:pt x="0" y="5433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7324" y="1000125"/>
            <a:ext cx="17573351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ESTRUTURA - DOC DE VISÃO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4763" y="2346323"/>
            <a:ext cx="12344602" cy="756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8. Necessidades e Funcionalidades do Produto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DAGgIR9A41E</dc:identifier>
  <dcterms:modified xsi:type="dcterms:W3CDTF">2011-08-01T06:04:30Z</dcterms:modified>
  <cp:revision>1</cp:revision>
  <dc:title>NBA API</dc:title>
</cp:coreProperties>
</file>